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4" r:id="rId9"/>
    <p:sldId id="275" r:id="rId10"/>
    <p:sldId id="266" r:id="rId11"/>
    <p:sldId id="267" r:id="rId12"/>
    <p:sldId id="271" r:id="rId13"/>
    <p:sldId id="283" r:id="rId14"/>
    <p:sldId id="276" r:id="rId15"/>
    <p:sldId id="277" r:id="rId16"/>
    <p:sldId id="278" r:id="rId17"/>
    <p:sldId id="272" r:id="rId18"/>
    <p:sldId id="279" r:id="rId19"/>
    <p:sldId id="280" r:id="rId20"/>
    <p:sldId id="273" r:id="rId21"/>
    <p:sldId id="281" r:id="rId22"/>
    <p:sldId id="282" r:id="rId23"/>
    <p:sldId id="264" r:id="rId24"/>
    <p:sldId id="284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0D139-0A98-CF4B-80B5-82F7ECE47332}" type="datetimeFigureOut">
              <a:rPr lang="fr-FR" smtClean="0"/>
              <a:t>23/06/13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1B20B-81EF-2C49-AF57-4DDC57B73E3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68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407BB-8B37-7245-91F4-9E6B58730E31}" type="datetimeFigureOut">
              <a:rPr lang="fr-FR" smtClean="0"/>
              <a:t>23/06/13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810A-0115-2C40-B1F9-A9FA05EE33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653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6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33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0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86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8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0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8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49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78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3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9ABC-63D6-4D4A-90E7-A30DACECB9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github.com/gammalib/gammali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7477" y="275528"/>
            <a:ext cx="8479282" cy="1656023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/>
              <a:t>GammaLib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A versatile framework for the analysis of </a:t>
            </a:r>
            <a:br>
              <a:rPr lang="en-US" sz="2800" dirty="0" smtClean="0"/>
            </a:br>
            <a:r>
              <a:rPr lang="en-US" sz="2800" dirty="0" smtClean="0"/>
              <a:t>astronomical gamma-ray data</a:t>
            </a:r>
            <a:endParaRPr lang="en-US" sz="2800" dirty="0"/>
          </a:p>
        </p:txBody>
      </p:sp>
      <p:pic>
        <p:nvPicPr>
          <p:cNvPr id="4" name="Image 3" descr="logo-shad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54" y="2033651"/>
            <a:ext cx="4340027" cy="42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to install it?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3680" y="1108045"/>
            <a:ext cx="1032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Get it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13959"/>
            <a:ext cx="3784600" cy="246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4800600" y="1108045"/>
            <a:ext cx="3018775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Compile it (and check it)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&gt; ./configure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&gt; make</a:t>
            </a:r>
          </a:p>
          <a:p>
            <a:r>
              <a:rPr lang="it-IT" sz="1600" dirty="0">
                <a:solidFill>
                  <a:srgbClr val="3366FF"/>
                </a:solidFill>
                <a:latin typeface="Courier"/>
                <a:cs typeface="Courier"/>
              </a:rPr>
              <a:t>&gt; </a:t>
            </a:r>
            <a:r>
              <a:rPr lang="it-IT" sz="1600" dirty="0" err="1">
                <a:solidFill>
                  <a:srgbClr val="3366FF"/>
                </a:solidFill>
                <a:latin typeface="Courier"/>
                <a:cs typeface="Courier"/>
              </a:rPr>
              <a:t>make</a:t>
            </a:r>
            <a:r>
              <a:rPr lang="it-IT" sz="160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it-IT" sz="1600" dirty="0" err="1">
                <a:solidFill>
                  <a:srgbClr val="3366FF"/>
                </a:solidFill>
                <a:latin typeface="Courier"/>
                <a:cs typeface="Courier"/>
              </a:rPr>
              <a:t>check</a:t>
            </a:r>
            <a:endParaRPr lang="it-IT" sz="1600" dirty="0">
              <a:solidFill>
                <a:srgbClr val="3366FF"/>
              </a:solidFill>
              <a:latin typeface="Courier"/>
              <a:cs typeface="Courier"/>
            </a:endParaRPr>
          </a:p>
          <a:p>
            <a:r>
              <a:rPr lang="fr-FR" sz="1600" dirty="0">
                <a:solidFill>
                  <a:srgbClr val="3366FF"/>
                </a:solidFill>
                <a:latin typeface="Courier"/>
                <a:cs typeface="Courier"/>
              </a:rPr>
              <a:t>  ===================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All 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18 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tests passed</a:t>
            </a:r>
          </a:p>
          <a:p>
            <a:r>
              <a:rPr lang="fr-FR" sz="1600" dirty="0">
                <a:solidFill>
                  <a:srgbClr val="3366FF"/>
                </a:solidFill>
                <a:latin typeface="Courier"/>
                <a:cs typeface="Courier"/>
              </a:rPr>
              <a:t>  ===================</a:t>
            </a:r>
          </a:p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444500" y="4308104"/>
            <a:ext cx="2770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Install it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 smtClean="0">
                <a:solidFill>
                  <a:srgbClr val="3366FF"/>
                </a:solidFill>
                <a:latin typeface="Courier"/>
                <a:cs typeface="Courier"/>
              </a:rPr>
              <a:t>&gt; </a:t>
            </a:r>
            <a:r>
              <a:rPr lang="nl-NL" sz="1600" dirty="0">
                <a:solidFill>
                  <a:srgbClr val="3366FF"/>
                </a:solidFill>
                <a:latin typeface="Courier"/>
                <a:cs typeface="Courier"/>
              </a:rPr>
              <a:t>[</a:t>
            </a:r>
            <a:r>
              <a:rPr lang="nl-NL" sz="1600" dirty="0" err="1">
                <a:solidFill>
                  <a:srgbClr val="3366FF"/>
                </a:solidFill>
                <a:latin typeface="Courier"/>
                <a:cs typeface="Courier"/>
              </a:rPr>
              <a:t>sudo</a:t>
            </a:r>
            <a:r>
              <a:rPr lang="nl-NL" sz="1600" dirty="0">
                <a:solidFill>
                  <a:srgbClr val="3366FF"/>
                </a:solidFill>
                <a:latin typeface="Courier"/>
                <a:cs typeface="Courier"/>
              </a:rPr>
              <a:t>] make </a:t>
            </a:r>
            <a:r>
              <a:rPr lang="nl-NL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install</a:t>
            </a:r>
            <a:endParaRPr lang="nl-NL" sz="16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59819" y="4308104"/>
            <a:ext cx="49867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Configure it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 smtClean="0">
                <a:solidFill>
                  <a:srgbClr val="3366FF"/>
                </a:solidFill>
                <a:latin typeface="Courier"/>
                <a:cs typeface="Courier"/>
              </a:rPr>
              <a:t>&gt; </a:t>
            </a:r>
            <a:r>
              <a:rPr lang="sv-SE" sz="1600" dirty="0">
                <a:solidFill>
                  <a:srgbClr val="3366FF"/>
                </a:solidFill>
                <a:latin typeface="Courier"/>
                <a:cs typeface="Courier"/>
              </a:rPr>
              <a:t>export GAMMALIB=/</a:t>
            </a:r>
            <a:r>
              <a:rPr lang="sv-SE" sz="1600" dirty="0" err="1">
                <a:solidFill>
                  <a:srgbClr val="3366FF"/>
                </a:solidFill>
                <a:latin typeface="Courier"/>
                <a:cs typeface="Courier"/>
              </a:rPr>
              <a:t>usr</a:t>
            </a:r>
            <a:r>
              <a:rPr lang="sv-SE" sz="1600" dirty="0">
                <a:solidFill>
                  <a:srgbClr val="3366FF"/>
                </a:solidFill>
                <a:latin typeface="Courier"/>
                <a:cs typeface="Courier"/>
              </a:rPr>
              <a:t>/</a:t>
            </a:r>
            <a:r>
              <a:rPr lang="sv-SE" sz="1600" dirty="0" err="1">
                <a:solidFill>
                  <a:srgbClr val="3366FF"/>
                </a:solidFill>
                <a:latin typeface="Courier"/>
                <a:cs typeface="Courier"/>
              </a:rPr>
              <a:t>local</a:t>
            </a:r>
            <a:r>
              <a:rPr lang="sv-SE" sz="1600" dirty="0">
                <a:solidFill>
                  <a:srgbClr val="3366FF"/>
                </a:solidFill>
                <a:latin typeface="Courier"/>
                <a:cs typeface="Courier"/>
              </a:rPr>
              <a:t>/gamma</a:t>
            </a:r>
          </a:p>
          <a:p>
            <a:r>
              <a:rPr lang="sv-SE" sz="1600" dirty="0" smtClean="0">
                <a:solidFill>
                  <a:srgbClr val="3366FF"/>
                </a:solidFill>
                <a:latin typeface="Courier"/>
                <a:cs typeface="Courier"/>
              </a:rPr>
              <a:t>&gt; </a:t>
            </a:r>
            <a:r>
              <a:rPr lang="fr-FR" sz="1600" dirty="0" smtClean="0">
                <a:solidFill>
                  <a:srgbClr val="3366FF"/>
                </a:solidFill>
                <a:latin typeface="Courier"/>
                <a:cs typeface="Courier"/>
              </a:rPr>
              <a:t>s</a:t>
            </a:r>
            <a:r>
              <a:rPr lang="sv-SE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ource</a:t>
            </a:r>
            <a:r>
              <a:rPr lang="sv-SE" sz="1600" dirty="0" smtClean="0">
                <a:solidFill>
                  <a:srgbClr val="3366FF"/>
                </a:solidFill>
                <a:latin typeface="Courier"/>
                <a:cs typeface="Courier"/>
              </a:rPr>
              <a:t> $</a:t>
            </a:r>
            <a:r>
              <a:rPr lang="sv-SE" sz="1600" dirty="0">
                <a:solidFill>
                  <a:srgbClr val="3366FF"/>
                </a:solidFill>
                <a:latin typeface="Courier"/>
                <a:cs typeface="Courier"/>
              </a:rPr>
              <a:t>GAMMALIB/bin/</a:t>
            </a:r>
            <a:r>
              <a:rPr lang="sv-SE" sz="1600" dirty="0" err="1">
                <a:solidFill>
                  <a:srgbClr val="3366FF"/>
                </a:solidFill>
                <a:latin typeface="Courier"/>
                <a:cs typeface="Courier"/>
              </a:rPr>
              <a:t>gammalib-</a:t>
            </a:r>
            <a:r>
              <a:rPr lang="sv-SE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init.sh</a:t>
            </a:r>
            <a:endParaRPr lang="sv-SE" sz="16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2151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to use it?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11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3680" y="1108045"/>
            <a:ext cx="44942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Build a C++ application: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#include &lt;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iostream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#include "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GammaLib.hpp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"</a:t>
            </a:r>
          </a:p>
          <a:p>
            <a:r>
              <a:rPr lang="fi-FI" sz="160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fi-FI" sz="1600" dirty="0" err="1">
                <a:solidFill>
                  <a:srgbClr val="3366FF"/>
                </a:solidFill>
                <a:latin typeface="Courier"/>
                <a:cs typeface="Courier"/>
              </a:rPr>
              <a:t>int</a:t>
            </a:r>
            <a:r>
              <a:rPr lang="fi-FI" sz="160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fi-FI" sz="1600" dirty="0" err="1">
                <a:solidFill>
                  <a:srgbClr val="3366FF"/>
                </a:solidFill>
                <a:latin typeface="Courier"/>
                <a:cs typeface="Courier"/>
              </a:rPr>
              <a:t>main(void</a:t>
            </a:r>
            <a:r>
              <a:rPr lang="fi-FI" sz="1600" dirty="0">
                <a:solidFill>
                  <a:srgbClr val="3366FF"/>
                </a:solidFill>
                <a:latin typeface="Courier"/>
                <a:cs typeface="Courier"/>
              </a:rPr>
              <a:t>) {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GObservations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obs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;</a:t>
            </a:r>
          </a:p>
          <a:p>
            <a:r>
              <a:rPr lang="cs-CZ" sz="1600" dirty="0">
                <a:solidFill>
                  <a:srgbClr val="3366FF"/>
                </a:solidFill>
                <a:latin typeface="Courier"/>
                <a:cs typeface="Courier"/>
              </a:rPr>
              <a:t>     </a:t>
            </a:r>
            <a:r>
              <a:rPr lang="cs-CZ" sz="1600" dirty="0" err="1">
                <a:solidFill>
                  <a:srgbClr val="3366FF"/>
                </a:solidFill>
                <a:latin typeface="Courier"/>
                <a:cs typeface="Courier"/>
              </a:rPr>
              <a:t>std</a:t>
            </a:r>
            <a:r>
              <a:rPr lang="cs-CZ" sz="1600" dirty="0">
                <a:solidFill>
                  <a:srgbClr val="3366FF"/>
                </a:solidFill>
                <a:latin typeface="Courier"/>
                <a:cs typeface="Courier"/>
              </a:rPr>
              <a:t>::</a:t>
            </a:r>
            <a:r>
              <a:rPr lang="cs-CZ" sz="1600" dirty="0" err="1">
                <a:solidFill>
                  <a:srgbClr val="3366FF"/>
                </a:solidFill>
                <a:latin typeface="Courier"/>
                <a:cs typeface="Courier"/>
              </a:rPr>
              <a:t>cout</a:t>
            </a:r>
            <a:r>
              <a:rPr lang="cs-CZ" sz="1600" dirty="0">
                <a:solidFill>
                  <a:srgbClr val="3366FF"/>
                </a:solidFill>
                <a:latin typeface="Courier"/>
                <a:cs typeface="Courier"/>
              </a:rPr>
              <a:t> &lt;&lt; </a:t>
            </a:r>
            <a:r>
              <a:rPr lang="cs-CZ" sz="1600" dirty="0" err="1">
                <a:solidFill>
                  <a:srgbClr val="3366FF"/>
                </a:solidFill>
                <a:latin typeface="Courier"/>
                <a:cs typeface="Courier"/>
              </a:rPr>
              <a:t>obs</a:t>
            </a:r>
            <a:r>
              <a:rPr lang="cs-CZ" sz="1600" dirty="0">
                <a:solidFill>
                  <a:srgbClr val="3366FF"/>
                </a:solidFill>
                <a:latin typeface="Courier"/>
                <a:cs typeface="Courier"/>
              </a:rPr>
              <a:t> &lt;&lt; </a:t>
            </a:r>
            <a:r>
              <a:rPr lang="cs-CZ" sz="1600" dirty="0" err="1">
                <a:solidFill>
                  <a:srgbClr val="3366FF"/>
                </a:solidFill>
                <a:latin typeface="Courier"/>
                <a:cs typeface="Courier"/>
              </a:rPr>
              <a:t>std</a:t>
            </a:r>
            <a:r>
              <a:rPr lang="cs-CZ" sz="1600" dirty="0">
                <a:solidFill>
                  <a:srgbClr val="3366FF"/>
                </a:solidFill>
                <a:latin typeface="Courier"/>
                <a:cs typeface="Courier"/>
              </a:rPr>
              <a:t>::</a:t>
            </a:r>
            <a:r>
              <a:rPr lang="cs-CZ" sz="1600" dirty="0" err="1">
                <a:solidFill>
                  <a:srgbClr val="3366FF"/>
                </a:solidFill>
                <a:latin typeface="Courier"/>
                <a:cs typeface="Courier"/>
              </a:rPr>
              <a:t>endl</a:t>
            </a:r>
            <a:r>
              <a:rPr lang="cs-CZ" sz="1600" dirty="0">
                <a:solidFill>
                  <a:srgbClr val="3366FF"/>
                </a:solidFill>
                <a:latin typeface="Courier"/>
                <a:cs typeface="Courier"/>
              </a:rPr>
              <a:t>;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    return 0;</a:t>
            </a:r>
          </a:p>
          <a:p>
            <a:r>
              <a:rPr lang="fr-FR" sz="1600" dirty="0">
                <a:solidFill>
                  <a:srgbClr val="3366FF"/>
                </a:solidFill>
                <a:latin typeface="Courier"/>
                <a:cs typeface="Courier"/>
              </a:rPr>
              <a:t> </a:t>
            </a:r>
            <a:r>
              <a:rPr lang="fr-FR" sz="1600" dirty="0" smtClean="0">
                <a:solidFill>
                  <a:srgbClr val="3366FF"/>
                </a:solidFill>
                <a:latin typeface="Courier"/>
                <a:cs typeface="Courier"/>
              </a:rPr>
              <a:t>}</a:t>
            </a:r>
            <a:endParaRPr lang="fr-FR" sz="16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837919" y="1154925"/>
            <a:ext cx="3509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58ED5"/>
                </a:solidFill>
              </a:rPr>
              <a:t>Use </a:t>
            </a:r>
            <a:r>
              <a:rPr lang="en-US" sz="2000" b="1" dirty="0">
                <a:solidFill>
                  <a:srgbClr val="558ED5"/>
                </a:solidFill>
              </a:rPr>
              <a:t>python: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$ python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&gt;&gt;&gt; from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gammalib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import *</a:t>
            </a:r>
          </a:p>
          <a:p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&gt;&gt;&gt;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obs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 = 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GObservations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()</a:t>
            </a:r>
          </a:p>
          <a:p>
            <a:r>
              <a:rPr lang="hu-HU" sz="1600" dirty="0">
                <a:solidFill>
                  <a:srgbClr val="3366FF"/>
                </a:solidFill>
                <a:latin typeface="Courier"/>
                <a:cs typeface="Courier"/>
              </a:rPr>
              <a:t> &gt;&gt;&gt; print </a:t>
            </a:r>
            <a:r>
              <a:rPr lang="hu-HU" sz="1600" dirty="0" smtClean="0">
                <a:solidFill>
                  <a:srgbClr val="3366FF"/>
                </a:solidFill>
                <a:latin typeface="Courier"/>
                <a:cs typeface="Courier"/>
              </a:rPr>
              <a:t>obs</a:t>
            </a:r>
            <a:endParaRPr lang="hu-HU" sz="16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  <p:pic>
        <p:nvPicPr>
          <p:cNvPr id="5" name="Image 4" descr="outp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371403"/>
            <a:ext cx="47879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206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tools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12</a:t>
            </a:fld>
            <a:endParaRPr lang="fr-FR" dirty="0"/>
          </a:p>
        </p:txBody>
      </p:sp>
      <p:pic>
        <p:nvPicPr>
          <p:cNvPr id="7" name="Image 6" descr="redmine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10" y="1287516"/>
            <a:ext cx="2711195" cy="27111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71" y="1287516"/>
            <a:ext cx="4262923" cy="1560230"/>
          </a:xfrm>
          <a:prstGeom prst="rect">
            <a:avLst/>
          </a:prstGeom>
        </p:spPr>
      </p:pic>
      <p:pic>
        <p:nvPicPr>
          <p:cNvPr id="9" name="Image 8" descr="jenkin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3" y="3497567"/>
            <a:ext cx="4148008" cy="1334033"/>
          </a:xfrm>
          <a:prstGeom prst="rect">
            <a:avLst/>
          </a:prstGeom>
        </p:spPr>
      </p:pic>
      <p:pic>
        <p:nvPicPr>
          <p:cNvPr id="10" name="Image 9" descr="logo_sona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80" y="4264040"/>
            <a:ext cx="3095040" cy="16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Repository organization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871" y="0"/>
            <a:ext cx="1733129" cy="6343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751344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Courier"/>
                <a:cs typeface="Courier"/>
              </a:rPr>
              <a:t>$ git clone </a:t>
            </a:r>
            <a:r>
              <a:rPr lang="pl-PL" sz="2000" dirty="0" err="1">
                <a:latin typeface="Courier"/>
                <a:cs typeface="Courier"/>
              </a:rPr>
              <a:t>https</a:t>
            </a:r>
            <a:r>
              <a:rPr lang="pl-PL" sz="2000" dirty="0">
                <a:latin typeface="Courier"/>
                <a:cs typeface="Courier"/>
              </a:rPr>
              <a:t>://</a:t>
            </a:r>
            <a:r>
              <a:rPr lang="pl-PL" sz="2000" dirty="0" err="1">
                <a:latin typeface="Courier"/>
                <a:cs typeface="Courier"/>
              </a:rPr>
              <a:t>cta-git.irap.omp.eu</a:t>
            </a:r>
            <a:r>
              <a:rPr lang="pl-PL" sz="2000" dirty="0">
                <a:latin typeface="Courier"/>
                <a:cs typeface="Courier"/>
              </a:rPr>
              <a:t>/</a:t>
            </a:r>
            <a:r>
              <a:rPr lang="pl-PL" sz="2000" dirty="0" err="1">
                <a:latin typeface="Courier"/>
                <a:cs typeface="Courier"/>
              </a:rPr>
              <a:t>gammalib</a:t>
            </a:r>
            <a:endParaRPr lang="en-US" sz="2000" dirty="0" smtClean="0">
              <a:latin typeface="Courier"/>
              <a:cs typeface="Courier"/>
            </a:endParaRPr>
          </a:p>
          <a:p>
            <a:endParaRPr lang="en-US" sz="2000" dirty="0"/>
          </a:p>
          <a:p>
            <a:r>
              <a:rPr lang="en-US" sz="2000" dirty="0" smtClean="0"/>
              <a:t>Protected branches:</a:t>
            </a:r>
          </a:p>
          <a:p>
            <a:r>
              <a:rPr lang="hu-H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master</a:t>
            </a:r>
            <a:r>
              <a:rPr lang="hu-HU" sz="2000" dirty="0" smtClean="0"/>
              <a:t> </a:t>
            </a:r>
            <a:r>
              <a:rPr lang="hu-HU" sz="2000" dirty="0"/>
              <a:t>– </a:t>
            </a:r>
            <a:r>
              <a:rPr lang="hu-HU" sz="2000" dirty="0" smtClean="0"/>
              <a:t>last release</a:t>
            </a:r>
            <a:endParaRPr lang="hu-HU" sz="2000" dirty="0"/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release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release preparation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 smtClean="0">
                <a:solidFill>
                  <a:srgbClr val="558ED5"/>
                </a:solidFill>
              </a:rPr>
              <a:t>devel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developer branch, clones by default from here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rgbClr val="558ED5"/>
                </a:solidFill>
              </a:rPr>
              <a:t>integration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feature integration</a:t>
            </a:r>
          </a:p>
          <a:p>
            <a:endParaRPr lang="en-US" sz="2000" dirty="0"/>
          </a:p>
          <a:p>
            <a:r>
              <a:rPr lang="en-US" sz="2000" dirty="0" smtClean="0"/>
              <a:t>Other branches: can be setup by any developer as required.</a:t>
            </a:r>
          </a:p>
          <a:p>
            <a:r>
              <a:rPr lang="hu-H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classical-analysis</a:t>
            </a:r>
            <a:r>
              <a:rPr lang="hu-HU" sz="2000" dirty="0" smtClean="0"/>
              <a:t> </a:t>
            </a:r>
            <a:r>
              <a:rPr lang="hu-HU" sz="2000" dirty="0"/>
              <a:t>– </a:t>
            </a:r>
            <a:r>
              <a:rPr lang="hu-HU" sz="2000" b="1" dirty="0" smtClean="0">
                <a:solidFill>
                  <a:srgbClr val="FF0000"/>
                </a:solidFill>
              </a:rPr>
              <a:t>the branch we’ll use as trunk this week</a:t>
            </a:r>
            <a:endParaRPr lang="hu-HU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 </a:t>
            </a:r>
          </a:p>
          <a:p>
            <a:r>
              <a:rPr lang="en-US" sz="2000" dirty="0" err="1" smtClean="0"/>
              <a:t>Gammalib</a:t>
            </a:r>
            <a:r>
              <a:rPr lang="en-US" sz="2000" dirty="0" smtClean="0"/>
              <a:t> development can also be based on </a:t>
            </a:r>
            <a:r>
              <a:rPr lang="en-US" sz="2000" dirty="0" err="1" smtClean="0"/>
              <a:t>Github</a:t>
            </a:r>
            <a:r>
              <a:rPr lang="en-US" sz="2000" dirty="0" smtClean="0"/>
              <a:t>:</a:t>
            </a:r>
          </a:p>
          <a:p>
            <a:r>
              <a:rPr lang="en-US" sz="2000" dirty="0">
                <a:latin typeface="Courier"/>
                <a:cs typeface="Courier"/>
                <a:hlinkClick r:id="rId3"/>
              </a:rPr>
              <a:t>https://github.com/gammalib/</a:t>
            </a:r>
            <a:r>
              <a:rPr lang="en-US" sz="2000" dirty="0" smtClean="0">
                <a:latin typeface="Courier"/>
                <a:cs typeface="Courier"/>
                <a:hlinkClick r:id="rId3"/>
              </a:rPr>
              <a:t>gammalib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/>
              <a:t> read-only repository</a:t>
            </a:r>
          </a:p>
          <a:p>
            <a:r>
              <a:rPr lang="en-US" sz="2000" dirty="0" smtClean="0"/>
              <a:t> synchronized with IRAP repository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136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dmine-ctoo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3" y="846622"/>
            <a:ext cx="7831551" cy="5560005"/>
          </a:xfrm>
          <a:prstGeom prst="rect">
            <a:avLst/>
          </a:prstGeom>
        </p:spPr>
      </p:pic>
      <p:pic>
        <p:nvPicPr>
          <p:cNvPr id="10" name="Image 9" descr="redmin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79" y="21602"/>
            <a:ext cx="1043094" cy="1043094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14</a:t>
            </a:fld>
            <a:endParaRPr lang="en-GB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0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edmine-back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2" y="1108857"/>
            <a:ext cx="8861758" cy="5244714"/>
          </a:xfrm>
          <a:prstGeom prst="rect">
            <a:avLst/>
          </a:prstGeom>
        </p:spPr>
      </p:pic>
      <p:pic>
        <p:nvPicPr>
          <p:cNvPr id="6" name="Image 5" descr="redmin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79" y="21602"/>
            <a:ext cx="1043094" cy="1043094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15</a:t>
            </a:fld>
            <a:endParaRPr lang="en-GB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AGILE organization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9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dmine-re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1" y="872278"/>
            <a:ext cx="7818942" cy="5535943"/>
          </a:xfrm>
          <a:prstGeom prst="rect">
            <a:avLst/>
          </a:prstGeom>
        </p:spPr>
      </p:pic>
      <p:pic>
        <p:nvPicPr>
          <p:cNvPr id="5" name="Image 4" descr="redmin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79" y="21602"/>
            <a:ext cx="1043094" cy="1043094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16</a:t>
            </a:fld>
            <a:endParaRPr lang="en-GB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Repository access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vmw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8" y="4990864"/>
            <a:ext cx="3076641" cy="17306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 quality (continuous integration)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17</a:t>
            </a:fld>
            <a:endParaRPr lang="fr-FR" dirty="0"/>
          </a:p>
        </p:txBody>
      </p:sp>
      <p:pic>
        <p:nvPicPr>
          <p:cNvPr id="5" name="Image 4" descr="vmware-es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6" y="2553337"/>
            <a:ext cx="3596411" cy="38030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31311" y="4924706"/>
            <a:ext cx="281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box with relevant OS </a:t>
            </a:r>
            <a:endParaRPr lang="en-US" dirty="0"/>
          </a:p>
        </p:txBody>
      </p:sp>
      <p:pic>
        <p:nvPicPr>
          <p:cNvPr id="8" name="Image 7" descr="jenkins-gammali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64" y="764695"/>
            <a:ext cx="5278565" cy="3000210"/>
          </a:xfrm>
          <a:prstGeom prst="rect">
            <a:avLst/>
          </a:prstGeom>
        </p:spPr>
      </p:pic>
      <p:pic>
        <p:nvPicPr>
          <p:cNvPr id="11" name="Image 10" descr="jenkins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42" y="764695"/>
            <a:ext cx="2395850" cy="77052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61625" y="1495938"/>
            <a:ext cx="2951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Continuous integration</a:t>
            </a:r>
          </a:p>
          <a:p>
            <a:pPr algn="r"/>
            <a:r>
              <a:rPr lang="en-US" dirty="0" smtClean="0"/>
              <a:t>(build, check, install, analysis) 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951268" y="3848135"/>
            <a:ext cx="4094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Multi-platform, multi-compiler, 32/64 Bit,</a:t>
            </a:r>
            <a:br>
              <a:rPr lang="en-US" dirty="0" smtClean="0"/>
            </a:br>
            <a:r>
              <a:rPr lang="en-US" dirty="0" smtClean="0"/>
              <a:t>Python version, swig version, </a:t>
            </a:r>
            <a:r>
              <a:rPr lang="fr-F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1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jenkins-pipe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" y="873150"/>
            <a:ext cx="7868350" cy="5570104"/>
          </a:xfrm>
          <a:prstGeom prst="rect">
            <a:avLst/>
          </a:prstGeom>
        </p:spPr>
      </p:pic>
      <p:pic>
        <p:nvPicPr>
          <p:cNvPr id="5" name="Image 4" descr="jenkin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50" y="0"/>
            <a:ext cx="2395850" cy="770525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18</a:t>
            </a:fld>
            <a:endParaRPr lang="en-GB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 pipelines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0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jenkins-unit-tes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5" y="808136"/>
            <a:ext cx="7001525" cy="3020608"/>
          </a:xfrm>
          <a:prstGeom prst="rect">
            <a:avLst/>
          </a:prstGeom>
        </p:spPr>
      </p:pic>
      <p:pic>
        <p:nvPicPr>
          <p:cNvPr id="5" name="Image 4" descr="jenkins-test-fail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8" y="3792936"/>
            <a:ext cx="7088921" cy="2710694"/>
          </a:xfrm>
          <a:prstGeom prst="rect">
            <a:avLst/>
          </a:prstGeom>
        </p:spPr>
      </p:pic>
      <p:pic>
        <p:nvPicPr>
          <p:cNvPr id="6" name="Image 5" descr="jenkin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50" y="0"/>
            <a:ext cx="2395850" cy="770525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19</a:t>
            </a:fld>
            <a:endParaRPr lang="en-GB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 testing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3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Understanding the non-thermal Universe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057400" y="696913"/>
            <a:ext cx="5257800" cy="4368800"/>
            <a:chOff x="1296" y="706"/>
            <a:chExt cx="3312" cy="2752"/>
          </a:xfrm>
        </p:grpSpPr>
        <p:pic>
          <p:nvPicPr>
            <p:cNvPr id="5" name="Picture 5" descr="cr-spectrum                                                    006E246Dmac11                          C2DAC9E8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08"/>
              <a:ext cx="3312" cy="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2427" y="175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492" y="1557"/>
              <a:ext cx="42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latin typeface="Verdana" charset="0"/>
                </a:rPr>
                <a:t>knee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571" y="2901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152" y="2893"/>
              <a:ext cx="46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latin typeface="Verdana" charset="0"/>
                </a:rPr>
                <a:t>ankle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728" y="86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837" y="706"/>
              <a:ext cx="119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latin typeface="Verdana" charset="0"/>
                </a:rPr>
                <a:t>solar modulation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87" y="3113"/>
              <a:ext cx="86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latin typeface="Verdana" charset="0"/>
                </a:rPr>
                <a:t>GZK cut-off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3072" y="3120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622" y="2674"/>
              <a:ext cx="60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>
                  <a:solidFill>
                    <a:srgbClr val="FF3000"/>
                  </a:solidFill>
                  <a:latin typeface="Verdana" charset="0"/>
                </a:rPr>
                <a:t>galactic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537" y="1090"/>
              <a:ext cx="60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600" dirty="0">
                  <a:solidFill>
                    <a:srgbClr val="000000"/>
                  </a:solidFill>
                  <a:latin typeface="Verdana" charset="0"/>
                </a:rPr>
                <a:t>extra-</a:t>
              </a:r>
            </a:p>
            <a:p>
              <a:r>
                <a:rPr lang="fr-FR" sz="1600" dirty="0" err="1">
                  <a:solidFill>
                    <a:srgbClr val="000000"/>
                  </a:solidFill>
                  <a:latin typeface="Verdana" charset="0"/>
                </a:rPr>
                <a:t>galactic</a:t>
              </a:r>
              <a:endParaRPr lang="fr-FR" sz="1600" dirty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00013" y="762000"/>
            <a:ext cx="9002712" cy="5738813"/>
            <a:chOff x="63" y="480"/>
            <a:chExt cx="5671" cy="3615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1278" y="3264"/>
              <a:ext cx="879" cy="818"/>
              <a:chOff x="1278" y="3264"/>
              <a:chExt cx="879" cy="818"/>
            </a:xfrm>
          </p:grpSpPr>
          <p:pic>
            <p:nvPicPr>
              <p:cNvPr id="42" name="Picture 18" descr="nova.jpg  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264"/>
                <a:ext cx="861" cy="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 Box 19"/>
              <p:cNvSpPr txBox="1">
                <a:spLocks noChangeArrowheads="1"/>
              </p:cNvSpPr>
              <p:nvPr/>
            </p:nvSpPr>
            <p:spPr bwMode="auto">
              <a:xfrm>
                <a:off x="1278" y="3868"/>
                <a:ext cx="50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novae</a:t>
                </a:r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2201" y="3264"/>
              <a:ext cx="1207" cy="818"/>
              <a:chOff x="2201" y="3264"/>
              <a:chExt cx="1207" cy="818"/>
            </a:xfrm>
          </p:grpSpPr>
          <p:pic>
            <p:nvPicPr>
              <p:cNvPr id="40" name="Picture 21" descr="&#10;binary.jpg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3264"/>
                <a:ext cx="1200" cy="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auto">
              <a:xfrm>
                <a:off x="2201" y="3868"/>
                <a:ext cx="621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binaries</a:t>
                </a:r>
              </a:p>
            </p:txBody>
          </p:sp>
        </p:grp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63" y="2770"/>
              <a:ext cx="1153" cy="1092"/>
              <a:chOff x="63" y="2770"/>
              <a:chExt cx="1153" cy="1092"/>
            </a:xfrm>
          </p:grpSpPr>
          <p:pic>
            <p:nvPicPr>
              <p:cNvPr id="38" name="Picture 24" descr="snr.jpg   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" y="2770"/>
                <a:ext cx="1134" cy="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63" y="3648"/>
                <a:ext cx="45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SNRs</a:t>
                </a:r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68" y="1632"/>
              <a:ext cx="1148" cy="1098"/>
              <a:chOff x="68" y="1632"/>
              <a:chExt cx="1148" cy="1098"/>
            </a:xfrm>
          </p:grpSpPr>
          <p:pic>
            <p:nvPicPr>
              <p:cNvPr id="36" name="Picture 27" descr="pwn.jpg   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" y="1632"/>
                <a:ext cx="1134" cy="1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Text Box 28"/>
              <p:cNvSpPr txBox="1">
                <a:spLocks noChangeArrowheads="1"/>
              </p:cNvSpPr>
              <p:nvPr/>
            </p:nvSpPr>
            <p:spPr bwMode="auto">
              <a:xfrm>
                <a:off x="68" y="2501"/>
                <a:ext cx="482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PWNs</a:t>
                </a:r>
              </a:p>
            </p:txBody>
          </p:sp>
        </p:grpSp>
        <p:grpSp>
          <p:nvGrpSpPr>
            <p:cNvPr id="21" name="Group 29"/>
            <p:cNvGrpSpPr>
              <a:grpSpLocks/>
            </p:cNvGrpSpPr>
            <p:nvPr/>
          </p:nvGrpSpPr>
          <p:grpSpPr bwMode="auto">
            <a:xfrm>
              <a:off x="75" y="480"/>
              <a:ext cx="1134" cy="1095"/>
              <a:chOff x="75" y="480"/>
              <a:chExt cx="1134" cy="1095"/>
            </a:xfrm>
          </p:grpSpPr>
          <p:pic>
            <p:nvPicPr>
              <p:cNvPr id="34" name="Picture 30" descr="&#10;pulsar.jpg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" y="480"/>
                <a:ext cx="1134" cy="1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 Box 31"/>
              <p:cNvSpPr txBox="1">
                <a:spLocks noChangeArrowheads="1"/>
              </p:cNvSpPr>
              <p:nvPr/>
            </p:nvSpPr>
            <p:spPr bwMode="auto">
              <a:xfrm>
                <a:off x="82" y="1358"/>
                <a:ext cx="574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Pulsars</a:t>
                </a:r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3840" y="501"/>
              <a:ext cx="1125" cy="1092"/>
              <a:chOff x="4628" y="1639"/>
              <a:chExt cx="1125" cy="1092"/>
            </a:xfrm>
          </p:grpSpPr>
          <p:pic>
            <p:nvPicPr>
              <p:cNvPr id="32" name="Picture 33" descr="grb.jpg   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" y="1639"/>
                <a:ext cx="1104" cy="1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5361" y="2517"/>
                <a:ext cx="392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GRB</a:t>
                </a:r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4560" y="2787"/>
              <a:ext cx="1117" cy="1039"/>
              <a:chOff x="4560" y="2787"/>
              <a:chExt cx="1117" cy="1039"/>
            </a:xfrm>
          </p:grpSpPr>
          <p:pic>
            <p:nvPicPr>
              <p:cNvPr id="30" name="Picture 36" descr="agn.jpg       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2787"/>
                <a:ext cx="1104" cy="1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 Box 37"/>
              <p:cNvSpPr txBox="1">
                <a:spLocks noChangeArrowheads="1"/>
              </p:cNvSpPr>
              <p:nvPr/>
            </p:nvSpPr>
            <p:spPr bwMode="auto">
              <a:xfrm>
                <a:off x="5212" y="3607"/>
                <a:ext cx="46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AGNs</a:t>
                </a:r>
              </a:p>
            </p:txBody>
          </p:sp>
        </p:grpSp>
        <p:grpSp>
          <p:nvGrpSpPr>
            <p:cNvPr id="24" name="Group 38"/>
            <p:cNvGrpSpPr>
              <a:grpSpLocks/>
            </p:cNvGrpSpPr>
            <p:nvPr/>
          </p:nvGrpSpPr>
          <p:grpSpPr bwMode="auto">
            <a:xfrm>
              <a:off x="4591" y="1618"/>
              <a:ext cx="1143" cy="1113"/>
              <a:chOff x="4591" y="1618"/>
              <a:chExt cx="1143" cy="1113"/>
            </a:xfrm>
          </p:grpSpPr>
          <p:pic>
            <p:nvPicPr>
              <p:cNvPr id="28" name="Picture 39" descr="galaxy-clusters.jpg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4" y="1618"/>
                <a:ext cx="1120" cy="11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40"/>
              <p:cNvSpPr txBox="1">
                <a:spLocks noChangeArrowheads="1"/>
              </p:cNvSpPr>
              <p:nvPr/>
            </p:nvSpPr>
            <p:spPr bwMode="auto">
              <a:xfrm>
                <a:off x="4591" y="2517"/>
                <a:ext cx="1098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Galaxy clusters</a:t>
                </a:r>
              </a:p>
            </p:txBody>
          </p:sp>
        </p:grpSp>
        <p:grpSp>
          <p:nvGrpSpPr>
            <p:cNvPr id="25" name="Group 41"/>
            <p:cNvGrpSpPr>
              <a:grpSpLocks/>
            </p:cNvGrpSpPr>
            <p:nvPr/>
          </p:nvGrpSpPr>
          <p:grpSpPr bwMode="auto">
            <a:xfrm>
              <a:off x="3441" y="3036"/>
              <a:ext cx="1064" cy="1059"/>
              <a:chOff x="3441" y="3036"/>
              <a:chExt cx="1064" cy="1059"/>
            </a:xfrm>
          </p:grpSpPr>
          <p:pic>
            <p:nvPicPr>
              <p:cNvPr id="26" name="Picture 42" descr="starbursts.jpg                                                 006E246Dmac11                          C2DAC9E8: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9" y="3036"/>
                <a:ext cx="1056" cy="10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43"/>
              <p:cNvSpPr txBox="1">
                <a:spLocks noChangeArrowheads="1"/>
              </p:cNvSpPr>
              <p:nvPr/>
            </p:nvSpPr>
            <p:spPr bwMode="auto">
              <a:xfrm>
                <a:off x="3441" y="3881"/>
                <a:ext cx="78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sz="1600">
                    <a:solidFill>
                      <a:schemeClr val="bg1"/>
                    </a:solidFill>
                    <a:latin typeface="Verdana" charset="0"/>
                  </a:rPr>
                  <a:t>Starbursts</a:t>
                </a:r>
              </a:p>
            </p:txBody>
          </p:sp>
        </p:grpSp>
      </p:grpSp>
      <p:sp>
        <p:nvSpPr>
          <p:cNvPr id="44" name="Espace réservé de la date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 March 2013</a:t>
            </a:r>
            <a:endParaRPr lang="fr-FR"/>
          </a:p>
        </p:txBody>
      </p:sp>
      <p:sp>
        <p:nvSpPr>
          <p:cNvPr id="45" name="Espace réservé du pied de page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GammaLib (Jürgen Knödlseder)</a:t>
            </a:r>
            <a:endParaRPr lang="fr-FR"/>
          </a:p>
        </p:txBody>
      </p: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8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Code analysis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20</a:t>
            </a:fld>
            <a:endParaRPr lang="fr-FR" dirty="0"/>
          </a:p>
        </p:txBody>
      </p:sp>
      <p:pic>
        <p:nvPicPr>
          <p:cNvPr id="14" name="Image 13" descr="sonar-gammali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8" y="782483"/>
            <a:ext cx="8017813" cy="5683514"/>
          </a:xfrm>
          <a:prstGeom prst="rect">
            <a:avLst/>
          </a:prstGeom>
        </p:spPr>
      </p:pic>
      <p:pic>
        <p:nvPicPr>
          <p:cNvPr id="15" name="Image 14" descr="logo_son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06" y="5250"/>
            <a:ext cx="1228394" cy="6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_son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06" y="5250"/>
            <a:ext cx="1228394" cy="671253"/>
          </a:xfrm>
          <a:prstGeom prst="rect">
            <a:avLst/>
          </a:prstGeom>
        </p:spPr>
      </p:pic>
      <p:pic>
        <p:nvPicPr>
          <p:cNvPr id="4" name="Image 3" descr="sonar-hostspo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4" y="845137"/>
            <a:ext cx="7882090" cy="561391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21</a:t>
            </a:fld>
            <a:endParaRPr lang="en-GB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Hotspots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9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_son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06" y="5250"/>
            <a:ext cx="1228394" cy="671253"/>
          </a:xfrm>
          <a:prstGeom prst="rect">
            <a:avLst/>
          </a:prstGeom>
        </p:spPr>
      </p:pic>
      <p:pic>
        <p:nvPicPr>
          <p:cNvPr id="3" name="Image 2" descr="sonar-timemach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6" y="795310"/>
            <a:ext cx="7988545" cy="5657992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23/10/12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development and quality</a:t>
            </a:r>
            <a:endParaRPr lang="en-GB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EFBB-10BC-3041-A815-53A3081563E2}" type="slidenum">
              <a:rPr lang="en-GB" smtClean="0"/>
              <a:t>22</a:t>
            </a:fld>
            <a:endParaRPr lang="en-GB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to know more?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23</a:t>
            </a:fld>
            <a:endParaRPr lang="fr-FR" dirty="0"/>
          </a:p>
        </p:txBody>
      </p:sp>
      <p:pic>
        <p:nvPicPr>
          <p:cNvPr id="4" name="Image 3" descr="Just google 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" y="800100"/>
            <a:ext cx="3733800" cy="1372172"/>
          </a:xfrm>
          <a:prstGeom prst="rect">
            <a:avLst/>
          </a:prstGeom>
        </p:spPr>
      </p:pic>
      <p:pic>
        <p:nvPicPr>
          <p:cNvPr id="5" name="Image 4" descr="google-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7" y="764695"/>
            <a:ext cx="4925764" cy="56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9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 program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24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6292" y="944619"/>
            <a:ext cx="87626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GammaLib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tour: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 walk through the organization of the library</a:t>
            </a:r>
            <a:endParaRPr lang="en-US" sz="2000" dirty="0"/>
          </a:p>
          <a:p>
            <a:endParaRPr lang="fr-FR" sz="1000" dirty="0"/>
          </a:p>
          <a:p>
            <a:r>
              <a:rPr lang="en-US" sz="2000" b="1" dirty="0" smtClean="0">
                <a:solidFill>
                  <a:srgbClr val="558ED5"/>
                </a:solidFill>
              </a:rPr>
              <a:t>Coding conventions: </a:t>
            </a:r>
            <a:r>
              <a:rPr lang="en-US" sz="2000" dirty="0" smtClean="0"/>
              <a:t>walk through th</a:t>
            </a:r>
            <a:r>
              <a:rPr lang="en-US" sz="2000" dirty="0" smtClean="0"/>
              <a:t>e G</a:t>
            </a:r>
            <a:r>
              <a:rPr lang="fr-FR" sz="2000" dirty="0" smtClean="0"/>
              <a:t>E</a:t>
            </a:r>
            <a:r>
              <a:rPr lang="en-US" sz="2000" dirty="0" err="1" smtClean="0"/>
              <a:t>nergy</a:t>
            </a:r>
            <a:r>
              <a:rPr lang="en-US" sz="2000" dirty="0" smtClean="0"/>
              <a:t> class</a:t>
            </a:r>
            <a:endParaRPr lang="en-US" sz="2000" dirty="0"/>
          </a:p>
          <a:p>
            <a:endParaRPr lang="fr-FR" sz="1000" dirty="0"/>
          </a:p>
          <a:p>
            <a:r>
              <a:rPr lang="en-US" sz="2000" b="1" dirty="0" smtClean="0">
                <a:solidFill>
                  <a:srgbClr val="558ED5"/>
                </a:solidFill>
              </a:rPr>
              <a:t>Python embedding: </a:t>
            </a:r>
            <a:r>
              <a:rPr lang="en-US" sz="2000" dirty="0" smtClean="0"/>
              <a:t>swig at the G</a:t>
            </a:r>
            <a:r>
              <a:rPr lang="fr-FR" sz="2000" dirty="0"/>
              <a:t>E</a:t>
            </a:r>
            <a:r>
              <a:rPr lang="en-US" sz="2000" dirty="0" err="1" smtClean="0"/>
              <a:t>nergy.i</a:t>
            </a:r>
            <a:r>
              <a:rPr lang="en-US" sz="2000" dirty="0" smtClean="0"/>
              <a:t> file</a:t>
            </a:r>
            <a:endParaRPr lang="en-US" sz="1600" dirty="0">
              <a:solidFill>
                <a:srgbClr val="3366FF"/>
              </a:solidFill>
              <a:latin typeface="Courier"/>
              <a:cs typeface="Courier"/>
            </a:endParaRPr>
          </a:p>
          <a:p>
            <a:endParaRPr lang="fr-FR" sz="1000" dirty="0"/>
          </a:p>
          <a:p>
            <a:r>
              <a:rPr lang="en-US" sz="2000" b="1" dirty="0" err="1" smtClean="0">
                <a:solidFill>
                  <a:srgbClr val="558ED5"/>
                </a:solidFill>
              </a:rPr>
              <a:t>autoconf</a:t>
            </a:r>
            <a:r>
              <a:rPr lang="en-US" sz="2000" b="1" dirty="0" smtClean="0">
                <a:solidFill>
                  <a:srgbClr val="558ED5"/>
                </a:solidFill>
              </a:rPr>
              <a:t> &amp; </a:t>
            </a:r>
            <a:r>
              <a:rPr lang="en-US" sz="2000" b="1" dirty="0" err="1" smtClean="0">
                <a:solidFill>
                  <a:srgbClr val="558ED5"/>
                </a:solidFill>
              </a:rPr>
              <a:t>automake</a:t>
            </a:r>
            <a:r>
              <a:rPr lang="en-US" sz="2000" b="1" dirty="0" smtClean="0">
                <a:solidFill>
                  <a:srgbClr val="558ED5"/>
                </a:solidFill>
              </a:rPr>
              <a:t>: </a:t>
            </a:r>
            <a:r>
              <a:rPr lang="en-US" sz="2000" dirty="0" smtClean="0"/>
              <a:t>a quick tour of </a:t>
            </a:r>
            <a:r>
              <a:rPr lang="en-US" sz="2000" dirty="0" err="1" smtClean="0"/>
              <a:t>configure.ac</a:t>
            </a:r>
            <a:r>
              <a:rPr lang="en-US" sz="2000" dirty="0" smtClean="0"/>
              <a:t> and </a:t>
            </a:r>
            <a:r>
              <a:rPr lang="en-US" sz="2000" dirty="0" err="1" smtClean="0"/>
              <a:t>Makefile.am</a:t>
            </a:r>
            <a:endParaRPr lang="en-US" sz="2000" dirty="0"/>
          </a:p>
          <a:p>
            <a:endParaRPr lang="fr-FR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2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 inherent multi-wavelength endeavor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3</a:t>
            </a:fld>
            <a:endParaRPr lang="fr-FR"/>
          </a:p>
        </p:txBody>
      </p:sp>
      <p:pic>
        <p:nvPicPr>
          <p:cNvPr id="46" name="Picture 4" descr="multi-lambda.jpg                                               006E246Dmac11                          C2DAC9E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8" y="1003300"/>
            <a:ext cx="5641182" cy="41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872948" y="5466834"/>
            <a:ext cx="7426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Non-thermal particles emit over the </a:t>
            </a:r>
            <a:r>
              <a:rPr lang="en-US" sz="2000" b="1" dirty="0" smtClean="0"/>
              <a:t>entire</a:t>
            </a:r>
            <a:r>
              <a:rPr lang="en-US" sz="2000" dirty="0" smtClean="0"/>
              <a:t> electromagnetic spectrum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184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923538"/>
            <a:ext cx="3752975" cy="28824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Observing gamma rays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7754"/>
            <a:ext cx="9144000" cy="25285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48927"/>
            <a:ext cx="1956291" cy="28076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491" y="1181100"/>
            <a:ext cx="2362321" cy="15113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1333065"/>
            <a:ext cx="2340450" cy="24235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93900" y="223520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keV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065606" y="24606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eV</a:t>
            </a:r>
            <a:endParaRPr lang="en-US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104206" y="314645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GeV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420959" y="5762655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</a:t>
            </a:r>
            <a:r>
              <a:rPr lang="en-US" sz="2000" dirty="0" err="1" smtClean="0">
                <a:solidFill>
                  <a:schemeClr val="bg1"/>
                </a:solidFill>
              </a:rPr>
              <a:t>eV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6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923538"/>
            <a:ext cx="3752975" cy="28824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Observing gamma rays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5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7754"/>
            <a:ext cx="9144000" cy="25285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48927"/>
            <a:ext cx="1956291" cy="28076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491" y="1181100"/>
            <a:ext cx="2362321" cy="15113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100" y="1333065"/>
            <a:ext cx="2340450" cy="24235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993900" y="223520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keV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065606" y="24606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eV</a:t>
            </a:r>
            <a:endParaRPr lang="en-US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104206" y="314645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GeV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420959" y="5762655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</a:t>
            </a:r>
            <a:r>
              <a:rPr lang="en-US" sz="2000" dirty="0" err="1" smtClean="0">
                <a:solidFill>
                  <a:schemeClr val="bg1"/>
                </a:solidFill>
              </a:rPr>
              <a:t>eV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33211" y="2941000"/>
            <a:ext cx="4721790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All instruments measure individual photons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Localization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Energy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Time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(Polarization)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67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GammaLib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6292" y="944619"/>
            <a:ext cx="87626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 self-contained, instrument independent, open source, multi-platform C++ library that implements all code required for high-level science analysis of astronomical gamma-ray data.</a:t>
            </a:r>
          </a:p>
          <a:p>
            <a:endParaRPr lang="fr-FR" sz="1000" dirty="0"/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Self-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contained: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 does </a:t>
            </a:r>
            <a:r>
              <a:rPr lang="en-US" sz="2000" dirty="0"/>
              <a:t>not depend on external </a:t>
            </a:r>
            <a:r>
              <a:rPr lang="en-US" sz="2000" dirty="0" smtClean="0"/>
              <a:t>libraries (except for </a:t>
            </a:r>
            <a:r>
              <a:rPr lang="en-US" sz="2000" dirty="0" err="1" smtClean="0"/>
              <a:t>cfitsio</a:t>
            </a:r>
            <a:r>
              <a:rPr lang="en-US" sz="2000" dirty="0" smtClean="0"/>
              <a:t> for FITS file access)</a:t>
            </a:r>
            <a:endParaRPr lang="en-US" sz="2000" dirty="0"/>
          </a:p>
          <a:p>
            <a:endParaRPr lang="fr-FR" sz="1000" dirty="0"/>
          </a:p>
          <a:p>
            <a:r>
              <a:rPr lang="en-US" sz="2000" b="1" dirty="0">
                <a:solidFill>
                  <a:srgbClr val="558ED5"/>
                </a:solidFill>
              </a:rPr>
              <a:t>Instrument </a:t>
            </a:r>
            <a:r>
              <a:rPr lang="en-US" sz="2000" b="1" dirty="0" smtClean="0">
                <a:solidFill>
                  <a:srgbClr val="558ED5"/>
                </a:solidFill>
              </a:rPr>
              <a:t>independent: </a:t>
            </a:r>
            <a:r>
              <a:rPr lang="en-US" sz="2000" dirty="0" smtClean="0"/>
              <a:t>potentially </a:t>
            </a:r>
            <a:r>
              <a:rPr lang="en-US" sz="2000" dirty="0"/>
              <a:t>supports any </a:t>
            </a:r>
            <a:r>
              <a:rPr lang="en-US" sz="2000" dirty="0" smtClean="0"/>
              <a:t>high-energy astronomy </a:t>
            </a:r>
            <a:r>
              <a:rPr lang="en-US" sz="2000" dirty="0"/>
              <a:t>instrument; enables simultaneous multi-instrument analysis</a:t>
            </a:r>
          </a:p>
          <a:p>
            <a:endParaRPr lang="fr-FR" sz="1000" dirty="0"/>
          </a:p>
          <a:p>
            <a:r>
              <a:rPr lang="en-US" sz="2000" b="1" dirty="0">
                <a:solidFill>
                  <a:srgbClr val="558ED5"/>
                </a:solidFill>
              </a:rPr>
              <a:t>Open source: </a:t>
            </a:r>
            <a:r>
              <a:rPr lang="en-US" sz="2000" dirty="0" smtClean="0"/>
              <a:t>source code </a:t>
            </a:r>
            <a:r>
              <a:rPr lang="en-US" sz="2000" dirty="0"/>
              <a:t>from 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http://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sourceforge.net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/projects/</a:t>
            </a:r>
            <a:r>
              <a:rPr lang="en-US" sz="1600" dirty="0" err="1">
                <a:solidFill>
                  <a:srgbClr val="3366FF"/>
                </a:solidFill>
                <a:latin typeface="Courier"/>
                <a:cs typeface="Courier"/>
              </a:rPr>
              <a:t>gammalib</a:t>
            </a:r>
            <a:r>
              <a:rPr lang="en-US" sz="1600" dirty="0">
                <a:solidFill>
                  <a:srgbClr val="3366FF"/>
                </a:solidFill>
                <a:latin typeface="Courier"/>
                <a:cs typeface="Courier"/>
              </a:rPr>
              <a:t>/</a:t>
            </a:r>
          </a:p>
          <a:p>
            <a:endParaRPr lang="fr-FR" sz="1000" dirty="0"/>
          </a:p>
          <a:p>
            <a:r>
              <a:rPr lang="en-US" sz="2000" b="1" dirty="0">
                <a:solidFill>
                  <a:srgbClr val="558ED5"/>
                </a:solidFill>
              </a:rPr>
              <a:t>Multi-platform: </a:t>
            </a:r>
            <a:r>
              <a:rPr lang="en-US" sz="2000" dirty="0" smtClean="0"/>
              <a:t>compiles </a:t>
            </a:r>
            <a:r>
              <a:rPr lang="en-US" sz="2000" dirty="0"/>
              <a:t>on any POSIX </a:t>
            </a:r>
            <a:r>
              <a:rPr lang="en-US" sz="2000" dirty="0" smtClean="0"/>
              <a:t>compliant Unix platform (Linux, Mac OS X, </a:t>
            </a:r>
            <a:r>
              <a:rPr lang="en-US" sz="2000" dirty="0" err="1" smtClean="0"/>
              <a:t>OpenSolaris</a:t>
            </a:r>
            <a:r>
              <a:rPr lang="en-US" sz="2000" dirty="0" smtClean="0"/>
              <a:t>, FreeBSD)</a:t>
            </a:r>
            <a:endParaRPr lang="en-US" sz="2000" dirty="0"/>
          </a:p>
          <a:p>
            <a:endParaRPr lang="fr-FR" sz="1000" dirty="0"/>
          </a:p>
          <a:p>
            <a:r>
              <a:rPr lang="en-US" sz="2000" b="1" dirty="0">
                <a:solidFill>
                  <a:srgbClr val="558ED5"/>
                </a:solidFill>
              </a:rPr>
              <a:t>C++ library: </a:t>
            </a:r>
            <a:r>
              <a:rPr lang="en-US" sz="2000" dirty="0" smtClean="0"/>
              <a:t>object oriented framework, uses class abstraction for instrument independence</a:t>
            </a:r>
            <a:endParaRPr lang="en-US" sz="2000" dirty="0"/>
          </a:p>
          <a:p>
            <a:endParaRPr lang="fr-FR" sz="1000" dirty="0"/>
          </a:p>
          <a:p>
            <a:r>
              <a:rPr lang="en-US" sz="2000" b="1" dirty="0" smtClean="0">
                <a:solidFill>
                  <a:srgbClr val="558ED5"/>
                </a:solidFill>
              </a:rPr>
              <a:t>Python module:</a:t>
            </a:r>
            <a:r>
              <a:rPr lang="en-US" sz="2000" dirty="0" smtClean="0"/>
              <a:t> </a:t>
            </a:r>
            <a:r>
              <a:rPr lang="en-US" sz="2000" dirty="0"/>
              <a:t>fully binds in Python (swig)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is it organized?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7</a:t>
            </a:fld>
            <a:endParaRPr lang="fr-FR" dirty="0"/>
          </a:p>
        </p:txBody>
      </p:sp>
      <p:pic>
        <p:nvPicPr>
          <p:cNvPr id="4" name="Image 3" descr="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17095"/>
            <a:ext cx="5705856" cy="48371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67884" y="2974945"/>
            <a:ext cx="134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Extendable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67884" y="1984345"/>
            <a:ext cx="1060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Abstract</a:t>
            </a:r>
            <a:endParaRPr lang="en-US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567884" y="3990945"/>
            <a:ext cx="85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Native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567884" y="5083145"/>
            <a:ext cx="125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Compliant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673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does it work?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7200" y="751344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Implement required </a:t>
            </a:r>
            <a:r>
              <a:rPr lang="en-US" sz="2000" dirty="0" smtClean="0"/>
              <a:t>functionalities </a:t>
            </a:r>
            <a:r>
              <a:rPr lang="en-US" sz="2000" dirty="0"/>
              <a:t>as C++ classes. </a:t>
            </a:r>
            <a:endParaRPr lang="en-US" sz="2000" dirty="0" smtClean="0"/>
          </a:p>
          <a:p>
            <a:r>
              <a:rPr lang="en-US" sz="2000" dirty="0" smtClean="0"/>
              <a:t>Examples </a:t>
            </a:r>
            <a:r>
              <a:rPr lang="en-US" sz="2000" dirty="0"/>
              <a:t>of C++ classes are:</a:t>
            </a:r>
          </a:p>
          <a:p>
            <a:r>
              <a:rPr lang="hu-HU" sz="2000" dirty="0"/>
              <a:t> </a:t>
            </a:r>
            <a:r>
              <a:rPr lang="hu-H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GEnergy</a:t>
            </a:r>
            <a:r>
              <a:rPr lang="hu-HU" sz="2000" dirty="0"/>
              <a:t> – unit independent energy value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GTime</a:t>
            </a:r>
            <a:r>
              <a:rPr lang="en-US" sz="2000" dirty="0"/>
              <a:t> – time reference independent time value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GSkyDir</a:t>
            </a:r>
            <a:r>
              <a:rPr lang="en-US" sz="2000" dirty="0"/>
              <a:t> – direction of sky (implicit conversion celestial/galactic)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GSkymap</a:t>
            </a:r>
            <a:r>
              <a:rPr lang="en-US" sz="2000" dirty="0"/>
              <a:t> – </a:t>
            </a:r>
            <a:r>
              <a:rPr lang="en-US" sz="2000" dirty="0" err="1"/>
              <a:t>skymap</a:t>
            </a:r>
            <a:r>
              <a:rPr lang="en-US" sz="2000" dirty="0"/>
              <a:t>(s) – supports WCS and </a:t>
            </a:r>
            <a:r>
              <a:rPr lang="en-US" sz="2000" dirty="0" err="1"/>
              <a:t>HEALPix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GFits</a:t>
            </a:r>
            <a:r>
              <a:rPr lang="en-US" sz="2000" dirty="0"/>
              <a:t> – representation of FITS file (uses </a:t>
            </a:r>
            <a:r>
              <a:rPr lang="en-US" sz="2000" dirty="0" err="1"/>
              <a:t>cfitsio</a:t>
            </a:r>
            <a:r>
              <a:rPr lang="en-US" sz="2000" dirty="0"/>
              <a:t>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GXml</a:t>
            </a:r>
            <a:r>
              <a:rPr lang="en-US" sz="2000" dirty="0"/>
              <a:t> – representation of XML file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GObservations</a:t>
            </a:r>
            <a:r>
              <a:rPr lang="en-US" sz="2000" dirty="0"/>
              <a:t> – collection of observations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GModel</a:t>
            </a:r>
            <a:r>
              <a:rPr lang="en-US" sz="2000" dirty="0"/>
              <a:t> – Model describing a gamma-ray source or background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GMatrix</a:t>
            </a:r>
            <a:r>
              <a:rPr lang="en-US" sz="2000" dirty="0"/>
              <a:t> – Matrix (supports, e.g., solution of linear equations)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GVector</a:t>
            </a:r>
            <a:r>
              <a:rPr lang="en-US" sz="2000" dirty="0"/>
              <a:t> – Vector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GIntegral</a:t>
            </a:r>
            <a:r>
              <a:rPr lang="en-US" sz="2000" dirty="0"/>
              <a:t> – Integration of functions</a:t>
            </a:r>
          </a:p>
          <a:p>
            <a:r>
              <a:rPr lang="fr-FR" sz="2000" dirty="0"/>
              <a:t> </a:t>
            </a:r>
            <a:r>
              <a:rPr lang="fr-FR" sz="2000" dirty="0">
                <a:solidFill>
                  <a:srgbClr val="558ED5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4736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744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How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does it work?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 March 2013</a:t>
            </a:r>
            <a:endParaRPr lang="fr-FR" dirty="0"/>
          </a:p>
        </p:txBody>
      </p:sp>
      <p:sp>
        <p:nvSpPr>
          <p:cNvPr id="44" name="Espace réservé du pied de page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GammaLib</a:t>
            </a:r>
            <a:r>
              <a:rPr lang="de-DE" dirty="0" smtClean="0"/>
              <a:t> (Jürgen Knödlseder)</a:t>
            </a:r>
            <a:endParaRPr lang="fr-FR" dirty="0"/>
          </a:p>
        </p:txBody>
      </p: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9ABC-63D6-4D4A-90E7-A30DACECB975}" type="slidenum">
              <a:rPr lang="fr-FR" smtClean="0"/>
              <a:t>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57200" y="751344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Use abstract virtual base classes to define an instrument independent interface to gamma-ray data and associated response information. </a:t>
            </a:r>
            <a:endParaRPr lang="en-US" sz="2000" dirty="0" smtClean="0"/>
          </a:p>
          <a:p>
            <a:r>
              <a:rPr lang="en-US" sz="2000" dirty="0" smtClean="0"/>
              <a:t>Examples </a:t>
            </a:r>
            <a:r>
              <a:rPr lang="en-US" sz="2000" dirty="0"/>
              <a:t>of C++ classes are: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GObservation</a:t>
            </a:r>
            <a:r>
              <a:rPr lang="en-US" sz="2000" dirty="0"/>
              <a:t> – interface to a single observation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GResponse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response function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GEventAtom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an event (</a:t>
            </a:r>
            <a:r>
              <a:rPr lang="en-US" sz="2000" dirty="0" err="1"/>
              <a:t>unbinned</a:t>
            </a:r>
            <a:r>
              <a:rPr lang="en-US" sz="2000" dirty="0"/>
              <a:t> analysis)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GEventBin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an event bin (binned analysis)</a:t>
            </a:r>
          </a:p>
          <a:p>
            <a:r>
              <a:rPr lang="fr-FR" sz="2000" dirty="0"/>
              <a:t> </a:t>
            </a:r>
            <a:r>
              <a:rPr lang="fr-FR" sz="2000" dirty="0">
                <a:solidFill>
                  <a:srgbClr val="558ED5"/>
                </a:solidFill>
              </a:rPr>
              <a:t>...</a:t>
            </a:r>
          </a:p>
          <a:p>
            <a:endParaRPr lang="fr-FR" sz="2000" dirty="0"/>
          </a:p>
          <a:p>
            <a:r>
              <a:rPr lang="en-US" sz="2000" dirty="0"/>
              <a:t>Implement derived classes for each instrument to implement the instrument specific code. </a:t>
            </a:r>
            <a:endParaRPr lang="en-US" sz="2000" dirty="0" smtClean="0"/>
          </a:p>
          <a:p>
            <a:r>
              <a:rPr lang="en-US" sz="2000" dirty="0" smtClean="0"/>
              <a:t>Examples </a:t>
            </a:r>
            <a:r>
              <a:rPr lang="en-US" sz="2000" dirty="0"/>
              <a:t>of C++ classes are: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GLATObservation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a LAT observation (ft1/ft2)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GLATResponse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LAT response function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GLATEventAtom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an event (</a:t>
            </a:r>
            <a:r>
              <a:rPr lang="en-US" sz="2000" dirty="0" err="1"/>
              <a:t>unbinned</a:t>
            </a:r>
            <a:r>
              <a:rPr lang="en-US" sz="2000" dirty="0"/>
              <a:t> analysis)</a:t>
            </a:r>
          </a:p>
          <a:p>
            <a:r>
              <a:rPr lang="en-US" sz="2000" dirty="0"/>
              <a:t> </a:t>
            </a:r>
            <a:r>
              <a:rPr lang="en-US" sz="2000" dirty="0" err="1">
                <a:solidFill>
                  <a:srgbClr val="558ED5"/>
                </a:solidFill>
              </a:rPr>
              <a:t>GLATEventBin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– interface to an event bin (binned analysis)</a:t>
            </a:r>
          </a:p>
          <a:p>
            <a:r>
              <a:rPr lang="fr-FR" sz="2000" dirty="0"/>
              <a:t> </a:t>
            </a:r>
            <a:r>
              <a:rPr lang="fr-FR" sz="2000" dirty="0">
                <a:solidFill>
                  <a:srgbClr val="558ED5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8094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1089</Words>
  <Application>Microsoft Macintosh PowerPoint</Application>
  <PresentationFormat>Présentation à l'écran (4:3)</PresentationFormat>
  <Paragraphs>221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GammaLib A versatile framework for the analysis of  astronomical gamma-ray data</vt:lpstr>
      <vt:lpstr>Understanding the non-thermal Universe</vt:lpstr>
      <vt:lpstr>An inherent multi-wavelength endeavor</vt:lpstr>
      <vt:lpstr>Observing gamma rays</vt:lpstr>
      <vt:lpstr>Observing gamma rays</vt:lpstr>
      <vt:lpstr>What is GammaLib?</vt:lpstr>
      <vt:lpstr>How is it organized?</vt:lpstr>
      <vt:lpstr>How does it work?</vt:lpstr>
      <vt:lpstr>How does it work?</vt:lpstr>
      <vt:lpstr>How to install it?</vt:lpstr>
      <vt:lpstr>How to use it?</vt:lpstr>
      <vt:lpstr>Development tools</vt:lpstr>
      <vt:lpstr>Repository organization</vt:lpstr>
      <vt:lpstr>Organization</vt:lpstr>
      <vt:lpstr>AGILE organization</vt:lpstr>
      <vt:lpstr>Repository access</vt:lpstr>
      <vt:lpstr>Code quality (continuous integration)</vt:lpstr>
      <vt:lpstr>Build pipelines</vt:lpstr>
      <vt:lpstr>Unit testing</vt:lpstr>
      <vt:lpstr>Code analysis</vt:lpstr>
      <vt:lpstr>Hotspots</vt:lpstr>
      <vt:lpstr>Evolutions</vt:lpstr>
      <vt:lpstr>Want to know more?</vt:lpstr>
      <vt:lpstr>Further program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Jürgen Knödlseder</dc:creator>
  <cp:lastModifiedBy>Jürgen Knödlseder</cp:lastModifiedBy>
  <cp:revision>95</cp:revision>
  <dcterms:created xsi:type="dcterms:W3CDTF">2013-03-07T19:49:22Z</dcterms:created>
  <dcterms:modified xsi:type="dcterms:W3CDTF">2013-06-24T13:54:08Z</dcterms:modified>
</cp:coreProperties>
</file>