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354" r:id="rId3"/>
    <p:sldId id="382" r:id="rId4"/>
    <p:sldId id="383" r:id="rId5"/>
    <p:sldId id="384" r:id="rId6"/>
    <p:sldId id="379" r:id="rId7"/>
    <p:sldId id="386" r:id="rId8"/>
    <p:sldId id="360" r:id="rId9"/>
    <p:sldId id="385" r:id="rId10"/>
    <p:sldId id="380" r:id="rId11"/>
  </p:sldIdLst>
  <p:sldSz cx="10688638" cy="7562850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97754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95507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493261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991015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488768" algn="l" defTabSz="995507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986522" algn="l" defTabSz="995507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484275" algn="l" defTabSz="995507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982029" algn="l" defTabSz="995507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36393F-0F02-A243-9E52-096E459A3F85}">
          <p14:sldIdLst>
            <p14:sldId id="263"/>
            <p14:sldId id="354"/>
            <p14:sldId id="382"/>
            <p14:sldId id="383"/>
            <p14:sldId id="384"/>
            <p14:sldId id="379"/>
            <p14:sldId id="386"/>
            <p14:sldId id="360"/>
            <p14:sldId id="385"/>
            <p14:sldId id="380"/>
          </p14:sldIdLst>
        </p14:section>
        <p14:section name="Backup" id="{87649882-3DC3-F340-9DC5-87CECD04442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0810" autoAdjust="0"/>
  </p:normalViewPr>
  <p:slideViewPr>
    <p:cSldViewPr snapToGrid="0">
      <p:cViewPr>
        <p:scale>
          <a:sx n="100" d="100"/>
          <a:sy n="100" d="100"/>
        </p:scale>
        <p:origin x="-2168" y="-376"/>
      </p:cViewPr>
      <p:guideLst>
        <p:guide orient="horz" pos="4038"/>
        <p:guide orient="horz" pos="389"/>
        <p:guide orient="horz" pos="838"/>
        <p:guide orient="horz" pos="2894"/>
        <p:guide orient="horz" pos="1387"/>
        <p:guide pos="6037"/>
        <p:guide pos="2037"/>
        <p:guide pos="4664"/>
        <p:guide pos="3413"/>
        <p:guide pos="3295"/>
        <p:guide pos="664"/>
        <p:guide pos="4785"/>
        <p:guide pos="19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42950"/>
            <a:ext cx="52514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9775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95507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93261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9101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488768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2"/>
            <a:ext cx="10688638" cy="1383021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51" tIns="49775" rIns="99551" bIns="49775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443" y="1503819"/>
            <a:ext cx="9959361" cy="535702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30310" y="2"/>
            <a:ext cx="9959361" cy="1397026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pPr lvl="0"/>
            <a:r>
              <a:rPr lang="en-GB" noProof="0" dirty="0" smtClean="0"/>
              <a:t>TITELMASTER</a:t>
            </a:r>
            <a:br>
              <a:rPr lang="en-GB" noProof="0" dirty="0" smtClean="0"/>
            </a:br>
            <a:r>
              <a:rPr lang="en-GB" noProof="0" dirty="0" smtClean="0"/>
              <a:t>FORMAT </a:t>
            </a:r>
          </a:p>
        </p:txBody>
      </p:sp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341852" y="2736282"/>
            <a:ext cx="3338345" cy="37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551" tIns="49775" rIns="99551" bIns="49775"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9" y="6561473"/>
            <a:ext cx="1722059" cy="6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ESY-Logo-cyan-RGB_g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9111322" y="6269113"/>
            <a:ext cx="1343502" cy="113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ta_logo_blu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86" y="6320269"/>
            <a:ext cx="1717916" cy="1058432"/>
          </a:xfrm>
          <a:prstGeom prst="rect">
            <a:avLst/>
          </a:prstGeom>
        </p:spPr>
      </p:pic>
      <p:pic>
        <p:nvPicPr>
          <p:cNvPr id="9" name="Picture 8" descr="fermi_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67215" y="6292104"/>
            <a:ext cx="1356788" cy="112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808645" y="113795"/>
            <a:ext cx="2492161" cy="624985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0310" y="113795"/>
            <a:ext cx="7300191" cy="624985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309" y="1078408"/>
            <a:ext cx="4889682" cy="528524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98134" y="1078408"/>
            <a:ext cx="4891537" cy="528524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10688638" cy="821060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51" tIns="49775" rIns="99551" bIns="49775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310" y="1078408"/>
            <a:ext cx="9959361" cy="52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1443" y="113793"/>
            <a:ext cx="9959361" cy="60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330310" y="6925610"/>
            <a:ext cx="8875653" cy="44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551" tIns="49775" rIns="0" bIns="49775" anchor="ctr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 smtClean="0">
                <a:solidFill>
                  <a:schemeClr val="bg2"/>
                </a:solidFill>
              </a:rPr>
              <a:t>Anneli</a:t>
            </a:r>
            <a:r>
              <a:rPr lang="en-GB" sz="1000" b="1" baseline="0" dirty="0" smtClean="0">
                <a:solidFill>
                  <a:schemeClr val="bg2"/>
                </a:solidFill>
              </a:rPr>
              <a:t> Schulz</a:t>
            </a:r>
            <a:r>
              <a:rPr lang="en-GB" sz="1000" b="1" dirty="0" smtClean="0">
                <a:solidFill>
                  <a:schemeClr val="bg2"/>
                </a:solidFill>
              </a:rPr>
              <a:t> </a:t>
            </a:r>
            <a:r>
              <a:rPr lang="en-GB" sz="1000" b="1" dirty="0" smtClean="0">
                <a:solidFill>
                  <a:schemeClr val="bg2"/>
                </a:solidFill>
              </a:rPr>
              <a:t>, Rolf B</a:t>
            </a:r>
            <a:r>
              <a:rPr lang="en-GB" sz="1000" b="1" dirty="0" smtClean="0">
                <a:solidFill>
                  <a:schemeClr val="bg2"/>
                </a:solidFill>
              </a:rPr>
              <a:t>ühler</a:t>
            </a:r>
            <a:r>
              <a:rPr lang="en-GB" sz="1000" dirty="0" smtClean="0">
                <a:solidFill>
                  <a:schemeClr val="bg2"/>
                </a:solidFill>
              </a:rPr>
              <a:t> </a:t>
            </a:r>
            <a:r>
              <a:rPr lang="en-GB" sz="1000" dirty="0">
                <a:solidFill>
                  <a:schemeClr val="bg2"/>
                </a:solidFill>
              </a:rPr>
              <a:t>| </a:t>
            </a:r>
            <a:r>
              <a:rPr lang="en-GB" sz="1000" dirty="0" smtClean="0">
                <a:solidFill>
                  <a:schemeClr val="bg2"/>
                </a:solidFill>
              </a:rPr>
              <a:t> </a:t>
            </a:r>
            <a:r>
              <a:rPr lang="en-GB" sz="1000" kern="1200" dirty="0" err="1" smtClean="0">
                <a:solidFill>
                  <a:schemeClr val="bg2"/>
                </a:solidFill>
                <a:effectLst/>
                <a:latin typeface="Arial" charset="0"/>
                <a:ea typeface="+mn-ea"/>
                <a:cs typeface="+mn-cs"/>
              </a:rPr>
              <a:t>GammaLib</a:t>
            </a:r>
            <a:r>
              <a:rPr lang="en-GB" sz="1000" kern="1200" baseline="0" dirty="0" smtClean="0">
                <a:solidFill>
                  <a:schemeClr val="bg2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000" kern="1200" baseline="0" dirty="0" smtClean="0">
                <a:solidFill>
                  <a:schemeClr val="bg2"/>
                </a:solidFill>
                <a:effectLst/>
                <a:latin typeface="Arial" charset="0"/>
                <a:ea typeface="+mn-ea"/>
                <a:cs typeface="+mn-cs"/>
              </a:rPr>
              <a:t>and </a:t>
            </a:r>
            <a:r>
              <a:rPr lang="en-GB" sz="1000" kern="1200" baseline="0" dirty="0" err="1" smtClean="0">
                <a:solidFill>
                  <a:schemeClr val="bg2"/>
                </a:solidFill>
                <a:effectLst/>
                <a:latin typeface="Arial" charset="0"/>
                <a:ea typeface="+mn-ea"/>
                <a:cs typeface="+mn-cs"/>
              </a:rPr>
              <a:t>ctools</a:t>
            </a:r>
            <a:r>
              <a:rPr lang="en-GB" sz="1000" dirty="0" smtClean="0">
                <a:solidFill>
                  <a:schemeClr val="bg2"/>
                </a:solidFill>
              </a:rPr>
              <a:t>  </a:t>
            </a:r>
            <a:r>
              <a:rPr lang="en-GB" sz="1000" dirty="0">
                <a:solidFill>
                  <a:schemeClr val="bg2"/>
                </a:solidFill>
              </a:rPr>
              <a:t>|</a:t>
            </a:r>
            <a:r>
              <a:rPr lang="en-GB" sz="1000" dirty="0" smtClean="0">
                <a:solidFill>
                  <a:schemeClr val="bg2"/>
                </a:solidFill>
              </a:rPr>
              <a:t> </a:t>
            </a:r>
            <a:r>
              <a:rPr lang="en-GB" sz="1000" baseline="0" dirty="0" smtClean="0">
                <a:solidFill>
                  <a:schemeClr val="bg2"/>
                </a:solidFill>
              </a:rPr>
              <a:t> 01.09.2014</a:t>
            </a:r>
            <a:r>
              <a:rPr lang="en-GB" sz="1000" dirty="0" smtClean="0">
                <a:solidFill>
                  <a:schemeClr val="bg2"/>
                </a:solidFill>
              </a:rPr>
              <a:t>  </a:t>
            </a:r>
            <a:r>
              <a:rPr lang="en-GB" sz="1000" dirty="0">
                <a:solidFill>
                  <a:schemeClr val="bg2"/>
                </a:solidFill>
              </a:rPr>
              <a:t>|  </a:t>
            </a:r>
            <a:r>
              <a:rPr lang="en-GB" sz="10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10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10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9393383" y="6726035"/>
            <a:ext cx="907422" cy="8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97754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95507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493261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991015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288629" indent="-288629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4411" indent="-200484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346355" indent="-248877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300">
          <a:solidFill>
            <a:schemeClr val="tx1"/>
          </a:solidFill>
          <a:latin typeface="+mn-lt"/>
        </a:defRPr>
      </a:lvl3pPr>
      <a:lvl4pPr marL="1790530" indent="-248877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2239891" indent="-24887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5pPr>
      <a:lvl6pPr marL="2737645" indent="-24887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6pPr>
      <a:lvl7pPr marL="3235399" indent="-24887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7pPr>
      <a:lvl8pPr marL="3733152" indent="-24887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8pPr>
      <a:lvl9pPr marL="4230906" indent="-24887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9955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ta.irap.omp.eu/ctools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mmalib.sourceforge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200" dirty="0" err="1" smtClean="0"/>
              <a:t>Gammalib</a:t>
            </a:r>
            <a:r>
              <a:rPr lang="en-US" sz="4200" dirty="0" smtClean="0"/>
              <a:t> and </a:t>
            </a:r>
            <a:r>
              <a:rPr lang="en-US" sz="4200" dirty="0" err="1" smtClean="0"/>
              <a:t>ctools</a:t>
            </a:r>
            <a:r>
              <a:rPr lang="de-DE" sz="3900" dirty="0" smtClean="0">
                <a:solidFill>
                  <a:srgbClr val="FFCC00"/>
                </a:solidFill>
                <a:latin typeface="Times New Roman"/>
                <a:cs typeface="Times New Roman"/>
              </a:rPr>
              <a:t>.</a:t>
            </a:r>
            <a:endParaRPr lang="de-DE" sz="39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5431537" y="4803812"/>
            <a:ext cx="4869268" cy="114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551" tIns="49775" rIns="99551" bIns="49775">
            <a:spAutoFit/>
          </a:bodyPr>
          <a:lstStyle/>
          <a:p>
            <a:r>
              <a:rPr lang="en-GB" dirty="0" smtClean="0">
                <a:solidFill>
                  <a:srgbClr val="00A5EB"/>
                </a:solidFill>
              </a:rPr>
              <a:t>Anneli Schulz,</a:t>
            </a:r>
            <a:r>
              <a:rPr lang="en-GB" b="1" dirty="0" smtClean="0">
                <a:solidFill>
                  <a:srgbClr val="00A5EB"/>
                </a:solidFill>
              </a:rPr>
              <a:t> </a:t>
            </a:r>
            <a:r>
              <a:rPr lang="en-GB" b="1" dirty="0">
                <a:solidFill>
                  <a:srgbClr val="00A5EB"/>
                </a:solidFill>
              </a:rPr>
              <a:t>Rolf </a:t>
            </a:r>
            <a:r>
              <a:rPr lang="en-GB" b="1" dirty="0" smtClean="0">
                <a:solidFill>
                  <a:srgbClr val="00A5EB"/>
                </a:solidFill>
              </a:rPr>
              <a:t>Bühler</a:t>
            </a:r>
            <a:r>
              <a:rPr lang="en-GB" dirty="0" smtClean="0">
                <a:solidFill>
                  <a:srgbClr val="00A5EB"/>
                </a:solidFill>
              </a:rPr>
              <a:t>,</a:t>
            </a:r>
          </a:p>
          <a:p>
            <a:r>
              <a:rPr lang="en-GB" dirty="0" smtClean="0">
                <a:solidFill>
                  <a:srgbClr val="00A5EB"/>
                </a:solidFill>
              </a:rPr>
              <a:t>Jürgen </a:t>
            </a:r>
            <a:r>
              <a:rPr lang="en-GB" dirty="0" err="1" smtClean="0">
                <a:solidFill>
                  <a:srgbClr val="00A5EB"/>
                </a:solidFill>
              </a:rPr>
              <a:t>Knödlseder</a:t>
            </a:r>
            <a:r>
              <a:rPr lang="en-GB" dirty="0" smtClean="0">
                <a:solidFill>
                  <a:srgbClr val="00A5EB"/>
                </a:solidFill>
              </a:rPr>
              <a:t>,</a:t>
            </a:r>
            <a:r>
              <a:rPr lang="en-GB" dirty="0">
                <a:solidFill>
                  <a:srgbClr val="00A5EB"/>
                </a:solidFill>
              </a:rPr>
              <a:t> </a:t>
            </a:r>
            <a:r>
              <a:rPr lang="en-GB" dirty="0" smtClean="0">
                <a:solidFill>
                  <a:srgbClr val="00A5EB"/>
                </a:solidFill>
              </a:rPr>
              <a:t>Michael </a:t>
            </a:r>
            <a:r>
              <a:rPr lang="en-GB" dirty="0">
                <a:solidFill>
                  <a:srgbClr val="00A5EB"/>
                </a:solidFill>
              </a:rPr>
              <a:t>Mayer</a:t>
            </a:r>
            <a:r>
              <a:rPr lang="en-GB" dirty="0" smtClean="0">
                <a:solidFill>
                  <a:srgbClr val="00A5EB"/>
                </a:solidFill>
              </a:rPr>
              <a:t>, …</a:t>
            </a:r>
            <a:endParaRPr lang="en-GB" dirty="0" smtClean="0"/>
          </a:p>
          <a:p>
            <a:r>
              <a:rPr lang="en-GB" dirty="0" smtClean="0"/>
              <a:t>Fermi Collaboration Meeting </a:t>
            </a:r>
          </a:p>
          <a:p>
            <a:r>
              <a:rPr lang="en-GB" dirty="0" smtClean="0"/>
              <a:t>Montpellier, 01.09.2014 </a:t>
            </a:r>
            <a:endParaRPr lang="en-GB" dirty="0"/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Towards a common analysis framework for gamma-ray astronomy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fit of Fermi and H.E.S.S. data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720" r="-17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542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High-level analysis framework </a:t>
            </a:r>
          </a:p>
          <a:p>
            <a:r>
              <a:rPr lang="en-US" dirty="0">
                <a:sym typeface="Wingdings"/>
              </a:rPr>
              <a:t>Framework allows to combine data from several </a:t>
            </a:r>
            <a:r>
              <a:rPr lang="en-US" dirty="0" smtClean="0">
                <a:sym typeface="Wingdings"/>
              </a:rPr>
              <a:t>instruments</a:t>
            </a:r>
          </a:p>
          <a:p>
            <a:r>
              <a:rPr lang="en-US" dirty="0" smtClean="0">
                <a:sym typeface="Wingdings"/>
              </a:rPr>
              <a:t>Likelihood approach for VHE instruments</a:t>
            </a:r>
            <a:endParaRPr lang="en-US" dirty="0">
              <a:sym typeface="Wingdings"/>
            </a:endParaRPr>
          </a:p>
          <a:p>
            <a:endParaRPr lang="en-US" dirty="0" smtClean="0"/>
          </a:p>
          <a:p>
            <a:r>
              <a:rPr lang="en-US" dirty="0" err="1" smtClean="0"/>
              <a:t>GammaLib</a:t>
            </a:r>
            <a:r>
              <a:rPr lang="en-US" dirty="0" smtClean="0"/>
              <a:t> </a:t>
            </a:r>
            <a:r>
              <a:rPr lang="en-US" dirty="0" smtClean="0"/>
              <a:t>available on </a:t>
            </a:r>
            <a:r>
              <a:rPr lang="fr-FR" i="1" dirty="0">
                <a:hlinkClick r:id="rId2"/>
              </a:rPr>
              <a:t>http://</a:t>
            </a:r>
            <a:r>
              <a:rPr lang="fr-FR" i="1" dirty="0" smtClean="0">
                <a:hlinkClick r:id="rId2"/>
              </a:rPr>
              <a:t>gammalib.sourceforge.net</a:t>
            </a:r>
            <a:endParaRPr lang="fr-FR" i="1" dirty="0"/>
          </a:p>
          <a:p>
            <a:r>
              <a:rPr lang="fr-FR" dirty="0" err="1" smtClean="0"/>
              <a:t>Ctools</a:t>
            </a:r>
            <a:r>
              <a:rPr lang="fr-FR" dirty="0" smtClean="0"/>
              <a:t> </a:t>
            </a:r>
            <a:r>
              <a:rPr lang="en-US" dirty="0"/>
              <a:t>available </a:t>
            </a:r>
            <a:r>
              <a:rPr lang="fr-FR" dirty="0" smtClean="0"/>
              <a:t>on </a:t>
            </a:r>
            <a:r>
              <a:rPr lang="pl-PL" i="1" dirty="0">
                <a:hlinkClick r:id="rId3"/>
              </a:rPr>
              <a:t>http://cta.irap.omp.eu/ctools</a:t>
            </a:r>
            <a:r>
              <a:rPr lang="pl-PL" i="1" dirty="0" smtClean="0">
                <a:hlinkClick r:id="rId3"/>
              </a:rPr>
              <a:t>/</a:t>
            </a:r>
            <a:endParaRPr lang="en-US" i="1" dirty="0" smtClean="0"/>
          </a:p>
          <a:p>
            <a:r>
              <a:rPr lang="en-US" dirty="0" smtClean="0"/>
              <a:t>Number of developers increasing </a:t>
            </a:r>
            <a:endParaRPr lang="en-US" dirty="0"/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Presented </a:t>
            </a:r>
            <a:r>
              <a:rPr lang="en-US" dirty="0" smtClean="0">
                <a:sym typeface="Wingdings"/>
              </a:rPr>
              <a:t>at ICRC 2013 (for the CTA consortium)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tool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17" y="2810389"/>
            <a:ext cx="2637978" cy="1327308"/>
          </a:xfrm>
          <a:prstGeom prst="rect">
            <a:avLst/>
          </a:prstGeom>
        </p:spPr>
      </p:pic>
      <p:pic>
        <p:nvPicPr>
          <p:cNvPr id="5" name="Picture 4" descr="gammalib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63" y="1075268"/>
            <a:ext cx="1322232" cy="13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GammaLib</a:t>
            </a:r>
            <a:r>
              <a:rPr lang="en-GB" dirty="0" smtClean="0"/>
              <a:t> </a:t>
            </a:r>
            <a:r>
              <a:rPr lang="en-GB" dirty="0" smtClean="0"/>
              <a:t>/ </a:t>
            </a:r>
            <a:r>
              <a:rPr lang="en-GB" dirty="0" err="1" smtClean="0"/>
              <a:t>ctools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11" y="1078408"/>
            <a:ext cx="5460889" cy="5285242"/>
          </a:xfrm>
        </p:spPr>
        <p:txBody>
          <a:bodyPr/>
          <a:lstStyle/>
          <a:p>
            <a:r>
              <a:rPr lang="en-GB" dirty="0" err="1" smtClean="0"/>
              <a:t>GammaLib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self</a:t>
            </a:r>
            <a:r>
              <a:rPr lang="en-GB" dirty="0"/>
              <a:t>-contained, instrument independent, open source, </a:t>
            </a:r>
            <a:r>
              <a:rPr lang="en-GB" dirty="0" smtClean="0"/>
              <a:t>multi-platform </a:t>
            </a:r>
            <a:r>
              <a:rPr lang="en-GB" dirty="0"/>
              <a:t>C++ library </a:t>
            </a:r>
            <a:endParaRPr lang="en-GB" dirty="0" smtClean="0"/>
          </a:p>
          <a:p>
            <a:pPr lvl="1"/>
            <a:r>
              <a:rPr lang="en-GB" dirty="0" smtClean="0"/>
              <a:t>Likelihood analysis</a:t>
            </a:r>
          </a:p>
          <a:p>
            <a:r>
              <a:rPr lang="en-GB" dirty="0" err="1" smtClean="0"/>
              <a:t>Ctools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Set of </a:t>
            </a:r>
            <a:r>
              <a:rPr lang="en-GB" dirty="0" err="1" smtClean="0"/>
              <a:t>executables</a:t>
            </a:r>
            <a:r>
              <a:rPr lang="en-GB" dirty="0" smtClean="0"/>
              <a:t>, performing individual analysis steps</a:t>
            </a:r>
          </a:p>
          <a:p>
            <a:pPr lvl="1"/>
            <a:r>
              <a:rPr lang="en-GB" dirty="0" smtClean="0"/>
              <a:t>Fermi</a:t>
            </a:r>
            <a:r>
              <a:rPr lang="en-GB" dirty="0" smtClean="0"/>
              <a:t>-like analysis </a:t>
            </a:r>
            <a:r>
              <a:rPr lang="en-GB" dirty="0" smtClean="0"/>
              <a:t>chain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970563"/>
            <a:ext cx="4025900" cy="51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of Fermi-LAT </a:t>
            </a:r>
            <a:r>
              <a:rPr lang="en-GB" dirty="0" smtClean="0"/>
              <a:t>data (P7REP) </a:t>
            </a:r>
            <a:r>
              <a:rPr lang="en-GB" dirty="0" smtClean="0"/>
              <a:t>in </a:t>
            </a:r>
            <a:r>
              <a:rPr lang="en-GB" dirty="0" err="1" smtClean="0"/>
              <a:t>ctools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analysis steps until </a:t>
            </a:r>
            <a:r>
              <a:rPr lang="en-GB" dirty="0" err="1" smtClean="0"/>
              <a:t>srcmaps</a:t>
            </a:r>
            <a:r>
              <a:rPr lang="en-GB" dirty="0" smtClean="0"/>
              <a:t> are performed in </a:t>
            </a:r>
            <a:r>
              <a:rPr lang="en-GB" dirty="0" smtClean="0"/>
              <a:t>Fermi Science Tools</a:t>
            </a:r>
            <a:endParaRPr lang="en-GB" dirty="0" smtClean="0"/>
          </a:p>
          <a:p>
            <a:r>
              <a:rPr lang="en-GB" dirty="0" smtClean="0"/>
              <a:t>Input for </a:t>
            </a:r>
            <a:r>
              <a:rPr lang="en-GB" dirty="0" err="1" smtClean="0"/>
              <a:t>ctools</a:t>
            </a:r>
            <a:r>
              <a:rPr lang="en-GB" dirty="0" smtClean="0"/>
              <a:t>: </a:t>
            </a:r>
            <a:r>
              <a:rPr lang="en-GB" dirty="0" err="1" smtClean="0"/>
              <a:t>srcmaps</a:t>
            </a:r>
            <a:r>
              <a:rPr lang="en-GB" dirty="0" smtClean="0"/>
              <a:t>, </a:t>
            </a:r>
            <a:r>
              <a:rPr lang="en-GB" dirty="0" err="1" smtClean="0"/>
              <a:t>ltcube</a:t>
            </a:r>
            <a:r>
              <a:rPr lang="en-GB" dirty="0" smtClean="0"/>
              <a:t>, </a:t>
            </a:r>
            <a:r>
              <a:rPr lang="en-GB" dirty="0" err="1" smtClean="0"/>
              <a:t>expcube</a:t>
            </a:r>
            <a:r>
              <a:rPr lang="en-GB" dirty="0"/>
              <a:t>, IRFs, </a:t>
            </a:r>
            <a:r>
              <a:rPr lang="en-GB" dirty="0" smtClean="0"/>
              <a:t>model</a:t>
            </a:r>
          </a:p>
          <a:p>
            <a:r>
              <a:rPr lang="en-GB" dirty="0" smtClean="0"/>
              <a:t>Nice agreement between the software frameworks</a:t>
            </a:r>
            <a:endParaRPr lang="en-GB" dirty="0"/>
          </a:p>
        </p:txBody>
      </p:sp>
      <p:pic>
        <p:nvPicPr>
          <p:cNvPr id="4" name="Picture 3" descr="p7rep_cross_che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8" y="3511550"/>
            <a:ext cx="89789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Cross-check Fermi Science Tools – </a:t>
            </a:r>
            <a:r>
              <a:rPr lang="en-GB" dirty="0" err="1" smtClean="0"/>
              <a:t>ctools</a:t>
            </a:r>
            <a:r>
              <a:rPr lang="en-GB" dirty="0" smtClean="0"/>
              <a:t> example: </a:t>
            </a:r>
            <a:r>
              <a:rPr lang="en-GB" dirty="0" smtClean="0"/>
              <a:t>W49B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years of P7REP data, </a:t>
            </a:r>
            <a:r>
              <a:rPr lang="en-GB" dirty="0" err="1" smtClean="0"/>
              <a:t>ctools</a:t>
            </a:r>
            <a:r>
              <a:rPr lang="en-GB" dirty="0" smtClean="0"/>
              <a:t> points shifted by 10% to enhance visibility</a:t>
            </a:r>
            <a:endParaRPr lang="en-GB" dirty="0"/>
          </a:p>
        </p:txBody>
      </p:sp>
      <p:pic>
        <p:nvPicPr>
          <p:cNvPr id="4" name="Picture 3" descr="spec_3fgl_W49B_fst_ctools_specpoints_largerfont_largershif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17650"/>
            <a:ext cx="96266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VHE: Comparison </a:t>
            </a:r>
            <a:r>
              <a:rPr lang="en-GB" dirty="0" smtClean="0"/>
              <a:t>of </a:t>
            </a:r>
            <a:r>
              <a:rPr lang="en-GB" dirty="0" err="1" smtClean="0"/>
              <a:t>ctlike</a:t>
            </a:r>
            <a:r>
              <a:rPr lang="en-GB" dirty="0" smtClean="0"/>
              <a:t> spectra to published ones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720" r="-17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594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Combined fit of Fermi and H.E.S.S. </a:t>
            </a:r>
            <a:r>
              <a:rPr lang="en-GB" dirty="0" smtClean="0"/>
              <a:t>data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28" r="-10028"/>
          <a:stretch>
            <a:fillRect/>
          </a:stretch>
        </p:blipFill>
        <p:spPr>
          <a:xfrm>
            <a:off x="330200" y="1077913"/>
            <a:ext cx="9959975" cy="5286375"/>
          </a:xfrm>
        </p:spPr>
      </p:pic>
    </p:spTree>
    <p:extLst>
      <p:ext uri="{BB962C8B-B14F-4D97-AF65-F5344CB8AC3E}">
        <p14:creationId xmlns:p14="http://schemas.microsoft.com/office/powerpoint/2010/main" val="45382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management and bug </a:t>
            </a:r>
            <a:r>
              <a:rPr lang="en-GB" dirty="0" smtClean="0"/>
              <a:t>tracking – </a:t>
            </a:r>
            <a:r>
              <a:rPr lang="en-GB" dirty="0" err="1"/>
              <a:t>R</a:t>
            </a:r>
            <a:r>
              <a:rPr lang="en-GB" dirty="0" err="1" smtClean="0"/>
              <a:t>edmine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8" name="Content Placeholder 7" descr="redmi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1264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330200" y="6464300"/>
            <a:ext cx="6616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cta-redmine.irap.omp.eu</a:t>
            </a:r>
            <a:r>
              <a:rPr lang="en-GB" dirty="0"/>
              <a:t>/projects/</a:t>
            </a:r>
            <a:r>
              <a:rPr lang="en-GB" dirty="0" err="1"/>
              <a:t>ctools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6215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High-level analysis framework </a:t>
            </a:r>
            <a:r>
              <a:rPr lang="en-US" dirty="0" smtClean="0">
                <a:sym typeface="Wingdings"/>
              </a:rPr>
              <a:t>in the context of CTA, open-source</a:t>
            </a:r>
          </a:p>
          <a:p>
            <a:r>
              <a:rPr lang="en-US" dirty="0" smtClean="0">
                <a:sym typeface="Wingdings"/>
              </a:rPr>
              <a:t>Fermi-like analysis for VHE </a:t>
            </a:r>
          </a:p>
          <a:p>
            <a:pPr lvl="1"/>
            <a:r>
              <a:rPr lang="en-US" dirty="0" smtClean="0">
                <a:sym typeface="Wingdings"/>
              </a:rPr>
              <a:t>Different background modeling approaches in progress </a:t>
            </a:r>
          </a:p>
          <a:p>
            <a:pPr lvl="1"/>
            <a:r>
              <a:rPr lang="en-US" dirty="0" smtClean="0">
                <a:sym typeface="Wingdings"/>
              </a:rPr>
              <a:t>Cross-checks with current IACT data in progress</a:t>
            </a:r>
          </a:p>
          <a:p>
            <a:r>
              <a:rPr lang="en-US" dirty="0" smtClean="0">
                <a:sym typeface="Wingdings"/>
              </a:rPr>
              <a:t>Combined fits of multi-instrument data </a:t>
            </a:r>
          </a:p>
          <a:p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ym typeface="Wingdings"/>
              </a:rPr>
              <a:t>Plans</a:t>
            </a:r>
            <a:endParaRPr lang="en-US" b="1" dirty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GammaLib</a:t>
            </a:r>
            <a:r>
              <a:rPr lang="en-US" dirty="0" smtClean="0">
                <a:sym typeface="Wingdings"/>
              </a:rPr>
              <a:t> and </a:t>
            </a:r>
            <a:r>
              <a:rPr lang="en-US" dirty="0" err="1" smtClean="0">
                <a:sym typeface="Wingdings"/>
              </a:rPr>
              <a:t>ctools</a:t>
            </a:r>
            <a:r>
              <a:rPr lang="en-US" dirty="0" smtClean="0">
                <a:sym typeface="Wingdings"/>
              </a:rPr>
              <a:t> release 1.0 together with</a:t>
            </a:r>
          </a:p>
          <a:p>
            <a:r>
              <a:rPr lang="en-US" dirty="0" smtClean="0">
                <a:sym typeface="Wingdings"/>
              </a:rPr>
              <a:t>Paper about software and basic functionality ( ~end of the year)	</a:t>
            </a:r>
          </a:p>
          <a:p>
            <a:r>
              <a:rPr lang="en-US" dirty="0" smtClean="0">
                <a:sym typeface="Wingdings"/>
              </a:rPr>
              <a:t>Fermi Data as show case   Cat 2 paper</a:t>
            </a: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pPr marL="483927" lvl="1" indent="0">
              <a:buNone/>
            </a:pP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69148"/>
      </p:ext>
    </p:extLst>
  </p:cSld>
  <p:clrMapOvr>
    <a:masterClrMapping/>
  </p:clrMapOvr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24311</TotalTime>
  <Words>301</Words>
  <Application>Microsoft Macintosh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PPT-Vorlage_en</vt:lpstr>
      <vt:lpstr>Gammalib and ctools.</vt:lpstr>
      <vt:lpstr>Introduction</vt:lpstr>
      <vt:lpstr>GammaLib / ctools </vt:lpstr>
      <vt:lpstr>Analysis of Fermi-LAT data (P7REP) in ctools </vt:lpstr>
      <vt:lpstr>Cross-check Fermi Science Tools – ctools example: W49B </vt:lpstr>
      <vt:lpstr>VHE: Comparison of ctlike spectra to published ones </vt:lpstr>
      <vt:lpstr>Combined fit of Fermi and H.E.S.S. data</vt:lpstr>
      <vt:lpstr>Project management and bug tracking – Redmine  </vt:lpstr>
      <vt:lpstr>Summary and Outlook</vt:lpstr>
      <vt:lpstr>Combined fit of Fermi and H.E.S.S. data </vt:lpstr>
    </vt:vector>
  </TitlesOfParts>
  <Company>University Erlangen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Anneli Schulz</dc:creator>
  <cp:lastModifiedBy>Anneli Schulz</cp:lastModifiedBy>
  <cp:revision>316</cp:revision>
  <cp:lastPrinted>2012-05-09T07:37:50Z</cp:lastPrinted>
  <dcterms:created xsi:type="dcterms:W3CDTF">2012-05-09T07:24:17Z</dcterms:created>
  <dcterms:modified xsi:type="dcterms:W3CDTF">2014-08-29T09:38:41Z</dcterms:modified>
</cp:coreProperties>
</file>