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9" r:id="rId3"/>
    <p:sldId id="285" r:id="rId4"/>
    <p:sldId id="288" r:id="rId5"/>
    <p:sldId id="265" r:id="rId6"/>
    <p:sldId id="274" r:id="rId7"/>
    <p:sldId id="295" r:id="rId8"/>
    <p:sldId id="294" r:id="rId9"/>
    <p:sldId id="302" r:id="rId10"/>
    <p:sldId id="297" r:id="rId11"/>
    <p:sldId id="298" r:id="rId12"/>
    <p:sldId id="301" r:id="rId13"/>
    <p:sldId id="300" r:id="rId14"/>
    <p:sldId id="290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291" r:id="rId37"/>
    <p:sldId id="365" r:id="rId38"/>
    <p:sldId id="366" r:id="rId39"/>
    <p:sldId id="367" r:id="rId40"/>
    <p:sldId id="368" r:id="rId41"/>
    <p:sldId id="398" r:id="rId42"/>
    <p:sldId id="399" r:id="rId43"/>
    <p:sldId id="400" r:id="rId44"/>
    <p:sldId id="401" r:id="rId45"/>
    <p:sldId id="402" r:id="rId46"/>
    <p:sldId id="369" r:id="rId47"/>
    <p:sldId id="370" r:id="rId48"/>
    <p:sldId id="371" r:id="rId49"/>
    <p:sldId id="373" r:id="rId50"/>
    <p:sldId id="358" r:id="rId51"/>
    <p:sldId id="357" r:id="rId52"/>
    <p:sldId id="375" r:id="rId53"/>
    <p:sldId id="376" r:id="rId54"/>
    <p:sldId id="374" r:id="rId5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0D139-0A98-CF4B-80B5-82F7ECE47332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B20B-81EF-2C49-AF57-4DDC57B73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68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407BB-8B37-7245-91F4-9E6B58730E31}" type="datetimeFigureOut">
              <a:rPr lang="fr-FR" smtClean="0"/>
              <a:t>26/06/15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810A-0115-2C40-B1F9-A9FA05EE33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53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en-GB" dirty="0" err="1" smtClean="0"/>
              <a:t>dd</a:t>
            </a:r>
            <a:r>
              <a:rPr lang="en-GB" dirty="0" smtClean="0"/>
              <a:t> some slides about what is supported</a:t>
            </a:r>
            <a:r>
              <a:rPr lang="en-GB" baseline="0" dirty="0" smtClean="0"/>
              <a:t> by the instrument interfaces? Or at the end when it comes to status?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810A-0115-2C40-B1F9-A9FA05EE33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14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6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8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0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4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7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tiff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477" y="593029"/>
            <a:ext cx="8479282" cy="112147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4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</a:t>
            </a:r>
            <a:r>
              <a:rPr lang="en-US" sz="6000" b="1" dirty="0" smtClean="0"/>
              <a:t>Coding Sprint</a:t>
            </a:r>
            <a:endParaRPr lang="en-US" sz="3600" dirty="0"/>
          </a:p>
        </p:txBody>
      </p:sp>
      <p:pic>
        <p:nvPicPr>
          <p:cNvPr id="4" name="Image 3" descr="logo-shadow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689" y="88900"/>
            <a:ext cx="730811" cy="714559"/>
          </a:xfrm>
          <a:prstGeom prst="rect">
            <a:avLst/>
          </a:prstGeom>
        </p:spPr>
      </p:pic>
      <p:pic>
        <p:nvPicPr>
          <p:cNvPr id="6" name="Image 5" descr="ctools-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7" y="88900"/>
            <a:ext cx="1210484" cy="65441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74407" y="5853668"/>
            <a:ext cx="254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Jürgen Knödlseder (IRAP)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1009218" y="2571234"/>
            <a:ext cx="76610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indent="-533400">
              <a:buAutoNum type="arabicPeriod"/>
            </a:pPr>
            <a:r>
              <a:rPr lang="en-GB" sz="2800" b="1" dirty="0" smtClean="0"/>
              <a:t>Short intro into </a:t>
            </a:r>
            <a:r>
              <a:rPr lang="en-GB" sz="2800" b="1" dirty="0" err="1" smtClean="0"/>
              <a:t>GammaLib</a:t>
            </a:r>
            <a:r>
              <a:rPr lang="en-GB" sz="2800" b="1" dirty="0" smtClean="0"/>
              <a:t> </a:t>
            </a:r>
            <a:r>
              <a:rPr lang="en-GB" sz="2800" b="1" dirty="0" smtClean="0"/>
              <a:t>and </a:t>
            </a:r>
            <a:r>
              <a:rPr lang="en-GB" sz="2800" b="1" dirty="0" err="1" smtClean="0"/>
              <a:t>ctools</a:t>
            </a:r>
            <a:r>
              <a:rPr lang="en-GB" sz="2800" b="1" dirty="0" smtClean="0"/>
              <a:t> concepts</a:t>
            </a:r>
          </a:p>
          <a:p>
            <a:pPr marL="533400" indent="-533400">
              <a:buAutoNum type="arabicPeriod"/>
            </a:pPr>
            <a:r>
              <a:rPr lang="en-GB" sz="2800" b="1" dirty="0" smtClean="0"/>
              <a:t>New features since last coding sprint</a:t>
            </a:r>
          </a:p>
          <a:p>
            <a:pPr marL="533400" indent="-533400">
              <a:buAutoNum type="arabicPeriod"/>
            </a:pPr>
            <a:r>
              <a:rPr lang="en-GB" sz="2800" b="1" dirty="0" smtClean="0"/>
              <a:t>Instrument Response Functions</a:t>
            </a:r>
            <a:endParaRPr lang="en-GB" sz="2800" b="1" dirty="0" smtClean="0"/>
          </a:p>
          <a:p>
            <a:pPr marL="533400" indent="-533400">
              <a:buFontTx/>
              <a:buAutoNum type="arabicPeriod"/>
            </a:pPr>
            <a:r>
              <a:rPr lang="en-GB" sz="2800" b="1" dirty="0" smtClean="0"/>
              <a:t>Goals </a:t>
            </a:r>
            <a:r>
              <a:rPr lang="en-GB" sz="2800" b="1" dirty="0"/>
              <a:t>of this </a:t>
            </a:r>
            <a:r>
              <a:rPr lang="en-GB" sz="2800" b="1" dirty="0" smtClean="0"/>
              <a:t>sprint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9558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Wrapping C++ in Python: SWIG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10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50896" y="739295"/>
            <a:ext cx="224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http://</a:t>
            </a:r>
            <a:r>
              <a:rPr lang="pl-PL" dirty="0" err="1"/>
              <a:t>www.swig.org</a:t>
            </a:r>
            <a:r>
              <a:rPr lang="pl-PL" dirty="0"/>
              <a:t>/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590195"/>
            <a:ext cx="4203700" cy="35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54788" y="1186490"/>
            <a:ext cx="113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</a:t>
            </a:r>
            <a:r>
              <a:rPr lang="pl-PL" dirty="0" err="1" smtClean="0"/>
              <a:t>tlike.hpp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1590195"/>
            <a:ext cx="3670300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096000" y="1205612"/>
            <a:ext cx="79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</a:t>
            </a:r>
            <a:r>
              <a:rPr lang="pl-PL" dirty="0" err="1" smtClean="0"/>
              <a:t>tlike.i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15900" y="52476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latin typeface="Courier"/>
                <a:cs typeface="Courier"/>
              </a:rPr>
              <a:t>$ </a:t>
            </a:r>
            <a:r>
              <a:rPr lang="pl-PL" sz="1600" dirty="0" err="1" smtClean="0">
                <a:latin typeface="Courier"/>
                <a:cs typeface="Courier"/>
              </a:rPr>
              <a:t>swig</a:t>
            </a:r>
            <a:r>
              <a:rPr lang="pl-PL" sz="1600" dirty="0" smtClean="0">
                <a:latin typeface="Courier"/>
                <a:cs typeface="Courier"/>
              </a:rPr>
              <a:t> </a:t>
            </a:r>
            <a:r>
              <a:rPr lang="pl-PL" sz="1600" dirty="0">
                <a:latin typeface="Courier"/>
                <a:cs typeface="Courier"/>
              </a:rPr>
              <a:t>-c++ -</a:t>
            </a:r>
            <a:r>
              <a:rPr lang="pl-PL" sz="1600" dirty="0" err="1">
                <a:latin typeface="Courier"/>
                <a:cs typeface="Courier"/>
              </a:rPr>
              <a:t>python</a:t>
            </a:r>
            <a:r>
              <a:rPr lang="pl-PL" sz="1600" dirty="0">
                <a:latin typeface="Courier"/>
                <a:cs typeface="Courier"/>
              </a:rPr>
              <a:t> -Wall </a:t>
            </a:r>
            <a:r>
              <a:rPr lang="pl-PL" sz="1600" dirty="0" err="1" smtClean="0">
                <a:latin typeface="Courier"/>
                <a:cs typeface="Courier"/>
              </a:rPr>
              <a:t>ctlike.i</a:t>
            </a:r>
            <a:endParaRPr lang="pl-PL" sz="1600" dirty="0">
              <a:latin typeface="Courier"/>
              <a:cs typeface="Courier"/>
            </a:endParaRPr>
          </a:p>
          <a:p>
            <a:r>
              <a:rPr lang="pl-PL" sz="1600" dirty="0" err="1" smtClean="0">
                <a:latin typeface="Courier"/>
                <a:cs typeface="Courier"/>
              </a:rPr>
              <a:t>ctlike.py</a:t>
            </a:r>
            <a:endParaRPr lang="pl-PL" sz="1600" dirty="0" smtClean="0">
              <a:latin typeface="Courier"/>
              <a:cs typeface="Courier"/>
            </a:endParaRPr>
          </a:p>
          <a:p>
            <a:r>
              <a:rPr lang="fr-FR" sz="1600" dirty="0" smtClean="0">
                <a:latin typeface="Courier"/>
                <a:cs typeface="Courier"/>
              </a:rPr>
              <a:t>c</a:t>
            </a:r>
            <a:r>
              <a:rPr lang="pl-PL" sz="1600" dirty="0" err="1" smtClean="0">
                <a:latin typeface="Courier"/>
                <a:cs typeface="Courier"/>
              </a:rPr>
              <a:t>tlike_wrap.cpp</a:t>
            </a:r>
            <a:endParaRPr lang="pl-PL" sz="1600" dirty="0" smtClean="0">
              <a:latin typeface="Courier"/>
              <a:cs typeface="Courier"/>
            </a:endParaRPr>
          </a:p>
          <a:p>
            <a:r>
              <a:rPr lang="pl-PL" sz="1600" dirty="0" smtClean="0">
                <a:latin typeface="Courier"/>
                <a:cs typeface="Courier"/>
              </a:rPr>
              <a:t>$ </a:t>
            </a:r>
            <a:r>
              <a:rPr lang="pl-PL" sz="1600" dirty="0" err="1" smtClean="0">
                <a:latin typeface="Courier"/>
                <a:cs typeface="Courier"/>
              </a:rPr>
              <a:t>gcc</a:t>
            </a:r>
            <a:r>
              <a:rPr lang="pl-PL" sz="1600" dirty="0" smtClean="0">
                <a:latin typeface="Courier"/>
                <a:cs typeface="Courier"/>
              </a:rPr>
              <a:t> </a:t>
            </a:r>
            <a:r>
              <a:rPr lang="fr-FR" sz="1600" dirty="0" smtClean="0">
                <a:latin typeface="Courier"/>
                <a:cs typeface="Courier"/>
              </a:rPr>
              <a:t>c</a:t>
            </a:r>
            <a:r>
              <a:rPr lang="pl-PL" sz="1600" dirty="0" err="1" smtClean="0">
                <a:latin typeface="Courier"/>
                <a:cs typeface="Courier"/>
              </a:rPr>
              <a:t>tlike_wrap.cpp</a:t>
            </a:r>
            <a:endParaRPr lang="pl-PL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8247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cscript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is a Python script looking like a </a:t>
            </a:r>
            <a:r>
              <a:rPr lang="en-US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ctool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759899"/>
            <a:ext cx="5918200" cy="554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0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overall picture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 descr="ctools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0" y="2654298"/>
            <a:ext cx="2020257" cy="1092201"/>
          </a:xfrm>
          <a:prstGeom prst="rect">
            <a:avLst/>
          </a:prstGeom>
        </p:spPr>
      </p:pic>
      <p:pic>
        <p:nvPicPr>
          <p:cNvPr id="8" name="Image 7" descr="logo-shado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698" y="4394199"/>
            <a:ext cx="1846401" cy="18053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62700" y="5123934"/>
            <a:ext cx="153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urier"/>
                <a:cs typeface="Courier"/>
              </a:rPr>
              <a:t>l</a:t>
            </a:r>
            <a:r>
              <a:rPr lang="en-GB" sz="1600" dirty="0" err="1" smtClean="0">
                <a:latin typeface="Courier"/>
                <a:cs typeface="Courier"/>
              </a:rPr>
              <a:t>ibgamma.so</a:t>
            </a:r>
            <a:endParaRPr lang="en-GB" sz="1600" dirty="0">
              <a:latin typeface="Courier"/>
              <a:cs typeface="Courier"/>
            </a:endParaRPr>
          </a:p>
        </p:txBody>
      </p:sp>
      <p:cxnSp>
        <p:nvCxnSpPr>
          <p:cNvPr id="9" name="Connecteur droit 8"/>
          <p:cNvCxnSpPr>
            <a:stCxn id="4" idx="1"/>
            <a:endCxn id="8" idx="3"/>
          </p:cNvCxnSpPr>
          <p:nvPr/>
        </p:nvCxnSpPr>
        <p:spPr>
          <a:xfrm flipH="1">
            <a:off x="5499099" y="5293211"/>
            <a:ext cx="863601" cy="36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86500" y="3028433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Courier"/>
                <a:cs typeface="Courier"/>
              </a:rPr>
              <a:t>l</a:t>
            </a:r>
            <a:r>
              <a:rPr lang="en-GB" sz="1600" dirty="0" err="1" smtClean="0">
                <a:latin typeface="Courier"/>
                <a:cs typeface="Courier"/>
              </a:rPr>
              <a:t>ibctools.so</a:t>
            </a:r>
            <a:endParaRPr lang="en-GB" sz="1600" dirty="0">
              <a:latin typeface="Courier"/>
              <a:cs typeface="Courier"/>
            </a:endParaRPr>
          </a:p>
        </p:txBody>
      </p:sp>
      <p:cxnSp>
        <p:nvCxnSpPr>
          <p:cNvPr id="14" name="Connecteur droit 13"/>
          <p:cNvCxnSpPr>
            <a:stCxn id="13" idx="1"/>
            <a:endCxn id="7" idx="3"/>
          </p:cNvCxnSpPr>
          <p:nvPr/>
        </p:nvCxnSpPr>
        <p:spPr>
          <a:xfrm flipH="1">
            <a:off x="5576257" y="3197710"/>
            <a:ext cx="710243" cy="2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531512" y="1026971"/>
            <a:ext cx="1169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tobssim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tbin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tselect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tlike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tmodel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 smtClean="0">
                <a:latin typeface="Courier"/>
                <a:cs typeface="Courier"/>
              </a:rPr>
              <a:t>ctskymap</a:t>
            </a:r>
            <a:endParaRPr lang="en-GB" sz="1600" dirty="0">
              <a:latin typeface="Courier"/>
              <a:cs typeface="Courier"/>
            </a:endParaRPr>
          </a:p>
        </p:txBody>
      </p:sp>
      <p:cxnSp>
        <p:nvCxnSpPr>
          <p:cNvPr id="22" name="Connecteur droit 21"/>
          <p:cNvCxnSpPr>
            <a:stCxn id="23" idx="2"/>
            <a:endCxn id="13" idx="0"/>
          </p:cNvCxnSpPr>
          <p:nvPr/>
        </p:nvCxnSpPr>
        <p:spPr>
          <a:xfrm>
            <a:off x="7116368" y="2596631"/>
            <a:ext cx="1249" cy="431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13" idx="2"/>
            <a:endCxn id="4" idx="0"/>
          </p:cNvCxnSpPr>
          <p:nvPr/>
        </p:nvCxnSpPr>
        <p:spPr>
          <a:xfrm>
            <a:off x="7117617" y="3366987"/>
            <a:ext cx="14635" cy="175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793698" y="703890"/>
            <a:ext cx="575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66FF"/>
                </a:solidFill>
              </a:rPr>
              <a:t>C++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69687" y="751995"/>
            <a:ext cx="94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3366FF"/>
                </a:solidFill>
              </a:rPr>
              <a:t>Python</a:t>
            </a:r>
            <a:endParaRPr lang="en-GB" sz="2000" b="1" dirty="0">
              <a:solidFill>
                <a:srgbClr val="3366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72258" y="4680347"/>
            <a:ext cx="23238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Courier"/>
                <a:cs typeface="Courier"/>
              </a:rPr>
              <a:t>g</a:t>
            </a:r>
            <a:r>
              <a:rPr lang="fr-FR" sz="1600" dirty="0" err="1" smtClean="0">
                <a:latin typeface="Courier"/>
                <a:cs typeface="Courier"/>
              </a:rPr>
              <a:t>ammalib</a:t>
            </a:r>
            <a:r>
              <a:rPr lang="fr-FR" sz="1600" dirty="0" smtClean="0">
                <a:latin typeface="Courier"/>
                <a:cs typeface="Courier"/>
              </a:rPr>
              <a:t>/</a:t>
            </a:r>
          </a:p>
          <a:p>
            <a:r>
              <a:rPr lang="en-GB" sz="1400" dirty="0" smtClean="0">
                <a:latin typeface="Courier"/>
                <a:cs typeface="Courier"/>
              </a:rPr>
              <a:t>  _</a:t>
            </a:r>
            <a:r>
              <a:rPr lang="en-GB" sz="1400" dirty="0" err="1" smtClean="0">
                <a:latin typeface="Courier"/>
                <a:cs typeface="Courier"/>
              </a:rPr>
              <a:t>app.so</a:t>
            </a:r>
            <a:r>
              <a:rPr lang="en-GB" sz="1400" dirty="0" smtClean="0">
                <a:latin typeface="Courier"/>
                <a:cs typeface="Courier"/>
              </a:rPr>
              <a:t>	</a:t>
            </a:r>
            <a:r>
              <a:rPr lang="en-GB" sz="1400" dirty="0" err="1" smtClean="0">
                <a:latin typeface="Courier"/>
                <a:cs typeface="Courier"/>
              </a:rPr>
              <a:t>app.py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smtClean="0">
                <a:latin typeface="Courier"/>
                <a:cs typeface="Courier"/>
              </a:rPr>
              <a:t> _</a:t>
            </a:r>
            <a:r>
              <a:rPr lang="en-GB" sz="1400" dirty="0" err="1" smtClean="0">
                <a:latin typeface="Courier"/>
                <a:cs typeface="Courier"/>
              </a:rPr>
              <a:t>base.so</a:t>
            </a:r>
            <a:r>
              <a:rPr lang="en-GB" sz="1400" dirty="0" smtClean="0">
                <a:latin typeface="Courier"/>
                <a:cs typeface="Courier"/>
              </a:rPr>
              <a:t>	</a:t>
            </a:r>
            <a:r>
              <a:rPr lang="en-GB" sz="1400" dirty="0" err="1" smtClean="0">
                <a:latin typeface="Courier"/>
                <a:cs typeface="Courier"/>
              </a:rPr>
              <a:t>base.py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smtClean="0">
                <a:latin typeface="Courier"/>
                <a:cs typeface="Courier"/>
              </a:rPr>
              <a:t> _</a:t>
            </a:r>
            <a:r>
              <a:rPr lang="en-GB" sz="1400" dirty="0" err="1" smtClean="0">
                <a:latin typeface="Courier"/>
                <a:cs typeface="Courier"/>
              </a:rPr>
              <a:t>com.so</a:t>
            </a:r>
            <a:r>
              <a:rPr lang="en-GB" sz="1400" dirty="0" smtClean="0">
                <a:latin typeface="Courier"/>
                <a:cs typeface="Courier"/>
              </a:rPr>
              <a:t>	</a:t>
            </a:r>
            <a:r>
              <a:rPr lang="en-GB" sz="1400" dirty="0" err="1" smtClean="0">
                <a:latin typeface="Courier"/>
                <a:cs typeface="Courier"/>
              </a:rPr>
              <a:t>com.py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>
                <a:latin typeface="Courier"/>
                <a:cs typeface="Courier"/>
              </a:rPr>
              <a:t> </a:t>
            </a:r>
            <a:r>
              <a:rPr lang="en-GB" sz="1400" dirty="0" smtClean="0">
                <a:latin typeface="Courier"/>
                <a:cs typeface="Courier"/>
              </a:rPr>
              <a:t> </a:t>
            </a:r>
            <a:r>
              <a:rPr lang="fr-FR" sz="1400" dirty="0" smtClean="0">
                <a:latin typeface="Courier"/>
                <a:cs typeface="Courier"/>
              </a:rPr>
              <a:t>…			…</a:t>
            </a:r>
            <a:endParaRPr lang="en-GB" sz="1400" dirty="0">
              <a:latin typeface="Courier"/>
              <a:cs typeface="Courier"/>
            </a:endParaRPr>
          </a:p>
        </p:txBody>
      </p:sp>
      <p:cxnSp>
        <p:nvCxnSpPr>
          <p:cNvPr id="36" name="Connecteur droit 35"/>
          <p:cNvCxnSpPr>
            <a:stCxn id="8" idx="1"/>
            <a:endCxn id="35" idx="3"/>
          </p:cNvCxnSpPr>
          <p:nvPr/>
        </p:nvCxnSpPr>
        <p:spPr>
          <a:xfrm flipH="1" flipV="1">
            <a:off x="2896094" y="5295900"/>
            <a:ext cx="756604" cy="9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026189" y="2908011"/>
            <a:ext cx="1415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ourier"/>
                <a:cs typeface="Courier"/>
              </a:rPr>
              <a:t>_</a:t>
            </a:r>
            <a:r>
              <a:rPr lang="en-GB" sz="1600" dirty="0" err="1" smtClean="0">
                <a:latin typeface="Courier"/>
                <a:cs typeface="Courier"/>
              </a:rPr>
              <a:t>ctools.so</a:t>
            </a:r>
            <a:endParaRPr lang="en-GB" sz="1600" dirty="0" smtClean="0">
              <a:latin typeface="Courier"/>
              <a:cs typeface="Courier"/>
            </a:endParaRPr>
          </a:p>
          <a:p>
            <a:r>
              <a:rPr lang="fr-FR" sz="1600" dirty="0" smtClean="0">
                <a:latin typeface="Courier"/>
                <a:cs typeface="Courier"/>
              </a:rPr>
              <a:t>c</a:t>
            </a:r>
            <a:r>
              <a:rPr lang="en-GB" sz="1600" dirty="0" err="1" smtClean="0">
                <a:latin typeface="Courier"/>
                <a:cs typeface="Courier"/>
              </a:rPr>
              <a:t>tools.py</a:t>
            </a:r>
            <a:endParaRPr lang="en-GB" sz="1600" dirty="0">
              <a:latin typeface="Courier"/>
              <a:cs typeface="Courier"/>
            </a:endParaRPr>
          </a:p>
        </p:txBody>
      </p:sp>
      <p:cxnSp>
        <p:nvCxnSpPr>
          <p:cNvPr id="41" name="Connecteur droit 40"/>
          <p:cNvCxnSpPr>
            <a:stCxn id="7" idx="1"/>
            <a:endCxn id="38" idx="3"/>
          </p:cNvCxnSpPr>
          <p:nvPr/>
        </p:nvCxnSpPr>
        <p:spPr>
          <a:xfrm flipH="1">
            <a:off x="2442162" y="3200399"/>
            <a:ext cx="1113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1138536" y="1120546"/>
            <a:ext cx="1169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spull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ssens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stsdist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>
                <a:latin typeface="Courier"/>
                <a:cs typeface="Courier"/>
              </a:rPr>
              <a:t>c</a:t>
            </a:r>
            <a:r>
              <a:rPr lang="fr-FR" sz="1600" dirty="0" err="1" smtClean="0">
                <a:latin typeface="Courier"/>
                <a:cs typeface="Courier"/>
              </a:rPr>
              <a:t>scaldb</a:t>
            </a:r>
            <a:endParaRPr lang="fr-FR" sz="1600" dirty="0" smtClean="0">
              <a:latin typeface="Courier"/>
              <a:cs typeface="Courier"/>
            </a:endParaRPr>
          </a:p>
          <a:p>
            <a:pPr algn="ctr"/>
            <a:r>
              <a:rPr lang="fr-FR" sz="1600" dirty="0" err="1" smtClean="0">
                <a:latin typeface="Courier"/>
                <a:cs typeface="Courier"/>
              </a:rPr>
              <a:t>lsmodel</a:t>
            </a:r>
            <a:endParaRPr lang="fr-FR" sz="1600" dirty="0" smtClean="0">
              <a:latin typeface="Courier"/>
              <a:cs typeface="Courier"/>
            </a:endParaRPr>
          </a:p>
        </p:txBody>
      </p:sp>
      <p:cxnSp>
        <p:nvCxnSpPr>
          <p:cNvPr id="47" name="Connecteur droit 46"/>
          <p:cNvCxnSpPr>
            <a:stCxn id="46" idx="2"/>
            <a:endCxn id="38" idx="0"/>
          </p:cNvCxnSpPr>
          <p:nvPr/>
        </p:nvCxnSpPr>
        <p:spPr>
          <a:xfrm>
            <a:off x="1723392" y="2443985"/>
            <a:ext cx="10784" cy="464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38" idx="2"/>
            <a:endCxn id="35" idx="0"/>
          </p:cNvCxnSpPr>
          <p:nvPr/>
        </p:nvCxnSpPr>
        <p:spPr>
          <a:xfrm>
            <a:off x="1734176" y="3492787"/>
            <a:ext cx="0" cy="1187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13014" y="5220671"/>
            <a:ext cx="6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swig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775722" y="3151602"/>
            <a:ext cx="6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should I do if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55601" y="1020640"/>
            <a:ext cx="8432800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66FF"/>
                </a:solidFill>
              </a:rPr>
              <a:t>… I need a new spectral model?</a:t>
            </a:r>
          </a:p>
          <a:p>
            <a:r>
              <a:rPr lang="en-GB" i="1" dirty="0" smtClean="0"/>
              <a:t>Add a new spectral model class to the </a:t>
            </a:r>
            <a:r>
              <a:rPr lang="en-GB" i="1" dirty="0" err="1" smtClean="0"/>
              <a:t>GammaLib</a:t>
            </a:r>
            <a:r>
              <a:rPr lang="en-GB" i="1" dirty="0" smtClean="0"/>
              <a:t> model module.</a:t>
            </a:r>
          </a:p>
          <a:p>
            <a:endParaRPr lang="en-GB" sz="800" dirty="0" smtClean="0"/>
          </a:p>
          <a:p>
            <a:r>
              <a:rPr lang="en-GB" b="1" dirty="0" smtClean="0">
                <a:solidFill>
                  <a:srgbClr val="3366FF"/>
                </a:solidFill>
              </a:rPr>
              <a:t>… I need a new background model for CTA?</a:t>
            </a:r>
          </a:p>
          <a:p>
            <a:r>
              <a:rPr lang="en-GB" i="1" dirty="0" smtClean="0"/>
              <a:t>Add a new background model class to the </a:t>
            </a:r>
            <a:r>
              <a:rPr lang="en-GB" i="1" dirty="0" err="1" smtClean="0"/>
              <a:t>GammaLib</a:t>
            </a:r>
            <a:r>
              <a:rPr lang="en-GB" i="1" dirty="0" smtClean="0"/>
              <a:t> CTA interface module.</a:t>
            </a:r>
          </a:p>
          <a:p>
            <a:endParaRPr lang="en-GB" sz="800" dirty="0" smtClean="0"/>
          </a:p>
          <a:p>
            <a:r>
              <a:rPr lang="en-GB" b="1" dirty="0" smtClean="0">
                <a:solidFill>
                  <a:srgbClr val="3366FF"/>
                </a:solidFill>
              </a:rPr>
              <a:t>… I want a tool that generates CTA exposure maps?</a:t>
            </a:r>
          </a:p>
          <a:p>
            <a:r>
              <a:rPr lang="en-GB" i="1" dirty="0" smtClean="0"/>
              <a:t>Create a new </a:t>
            </a:r>
            <a:r>
              <a:rPr lang="en-GB" i="1" dirty="0" err="1" smtClean="0"/>
              <a:t>ctool</a:t>
            </a:r>
            <a:r>
              <a:rPr lang="en-GB" i="1" dirty="0" smtClean="0"/>
              <a:t> that uses the CTA response functions in </a:t>
            </a:r>
            <a:r>
              <a:rPr lang="en-GB" i="1" dirty="0" err="1" smtClean="0"/>
              <a:t>GammaLib</a:t>
            </a:r>
            <a:r>
              <a:rPr lang="en-GB" i="1" dirty="0" smtClean="0"/>
              <a:t> for exposure map computation</a:t>
            </a:r>
            <a:r>
              <a:rPr lang="en-GB" dirty="0" smtClean="0"/>
              <a:t>.</a:t>
            </a:r>
          </a:p>
          <a:p>
            <a:endParaRPr lang="en-GB" sz="800" dirty="0" smtClean="0"/>
          </a:p>
          <a:p>
            <a:r>
              <a:rPr lang="en-GB" b="1" dirty="0" smtClean="0">
                <a:solidFill>
                  <a:srgbClr val="3366FF"/>
                </a:solidFill>
              </a:rPr>
              <a:t>… I want to implement an analysis workflow or pipeline?</a:t>
            </a:r>
          </a:p>
          <a:p>
            <a:r>
              <a:rPr lang="en-GB" i="1" dirty="0" smtClean="0"/>
              <a:t>Create a Python script that uses the </a:t>
            </a:r>
            <a:r>
              <a:rPr lang="en-GB" i="1" dirty="0" err="1" smtClean="0"/>
              <a:t>ctools</a:t>
            </a:r>
            <a:r>
              <a:rPr lang="en-GB" i="1" dirty="0" smtClean="0"/>
              <a:t> and </a:t>
            </a:r>
            <a:r>
              <a:rPr lang="en-GB" i="1" dirty="0" err="1" smtClean="0"/>
              <a:t>gammalib</a:t>
            </a:r>
            <a:r>
              <a:rPr lang="en-GB" i="1" dirty="0" smtClean="0"/>
              <a:t> Python modules.</a:t>
            </a:r>
          </a:p>
          <a:p>
            <a:endParaRPr lang="en-GB" sz="800" dirty="0" smtClean="0"/>
          </a:p>
          <a:p>
            <a:r>
              <a:rPr lang="en-GB" b="1" dirty="0" smtClean="0">
                <a:solidFill>
                  <a:srgbClr val="3366FF"/>
                </a:solidFill>
              </a:rPr>
              <a:t>… I want to test a new idea (e.g. create a ring background generator)?</a:t>
            </a:r>
          </a:p>
          <a:p>
            <a:r>
              <a:rPr lang="en-GB" i="1" dirty="0" smtClean="0"/>
              <a:t>Create a new </a:t>
            </a:r>
            <a:r>
              <a:rPr lang="en-GB" i="1" dirty="0" err="1" smtClean="0"/>
              <a:t>cscript</a:t>
            </a:r>
            <a:r>
              <a:rPr lang="en-GB" i="1" dirty="0" smtClean="0"/>
              <a:t> that uses the </a:t>
            </a:r>
            <a:r>
              <a:rPr lang="en-GB" i="1" dirty="0" err="1" smtClean="0"/>
              <a:t>gammalib</a:t>
            </a:r>
            <a:r>
              <a:rPr lang="en-GB" i="1" dirty="0" smtClean="0"/>
              <a:t> Python module.</a:t>
            </a:r>
          </a:p>
          <a:p>
            <a:endParaRPr lang="en-GB" i="1" dirty="0" smtClean="0"/>
          </a:p>
          <a:p>
            <a:endParaRPr lang="en-GB" i="1" dirty="0"/>
          </a:p>
          <a:p>
            <a:r>
              <a:rPr lang="en-GB" b="1" dirty="0" smtClean="0">
                <a:solidFill>
                  <a:srgbClr val="3366FF"/>
                </a:solidFill>
              </a:rPr>
              <a:t>General rule:</a:t>
            </a:r>
            <a:endParaRPr lang="en-GB" b="1" dirty="0">
              <a:solidFill>
                <a:srgbClr val="3366FF"/>
              </a:solidFill>
            </a:endParaRPr>
          </a:p>
          <a:p>
            <a:r>
              <a:rPr lang="en-GB" i="1" dirty="0"/>
              <a:t>All generic and reusable code goes in </a:t>
            </a:r>
            <a:r>
              <a:rPr lang="en-GB" i="1" dirty="0" err="1"/>
              <a:t>GammaLib</a:t>
            </a:r>
            <a:r>
              <a:rPr lang="en-GB" i="1" dirty="0"/>
              <a:t>, code that </a:t>
            </a:r>
            <a:r>
              <a:rPr lang="en-GB" i="1" dirty="0" smtClean="0"/>
              <a:t>is CTA specific and that is </a:t>
            </a:r>
            <a:r>
              <a:rPr lang="en-GB" i="1" dirty="0"/>
              <a:t>only needed for one specific task goes in </a:t>
            </a:r>
            <a:r>
              <a:rPr lang="en-GB" i="1" dirty="0" err="1"/>
              <a:t>ctools</a:t>
            </a:r>
            <a:r>
              <a:rPr lang="en-GB" i="1" dirty="0" smtClean="0"/>
              <a:t>. Quick coding is better done by a </a:t>
            </a:r>
            <a:r>
              <a:rPr lang="en-GB" i="1" dirty="0" err="1" smtClean="0"/>
              <a:t>cscript</a:t>
            </a:r>
            <a:r>
              <a:rPr lang="en-GB" i="1" dirty="0" smtClean="0"/>
              <a:t>.</a:t>
            </a:r>
            <a:endParaRPr lang="en-GB" i="1" dirty="0"/>
          </a:p>
          <a:p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75770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433637"/>
            <a:ext cx="8229600" cy="2515907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2</a:t>
            </a:r>
            <a:r>
              <a:rPr lang="en-GB" sz="2800" b="1" dirty="0" smtClean="0"/>
              <a:t>. </a:t>
            </a:r>
            <a:r>
              <a:rPr lang="en-GB" sz="2800" b="1" dirty="0" smtClean="0"/>
              <a:t>New features since last coding sprint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New tools &amp; scripts</a:t>
            </a:r>
            <a:br>
              <a:rPr lang="en-GB" sz="2800" b="1" dirty="0" smtClean="0"/>
            </a:br>
            <a:r>
              <a:rPr lang="en-GB" sz="2800" b="1" dirty="0" smtClean="0"/>
              <a:t>Stacked analysis</a:t>
            </a:r>
            <a:endParaRPr lang="en-GB" sz="2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7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1256" y="1243934"/>
            <a:ext cx="16850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ctbutterfly</a:t>
            </a:r>
            <a:endParaRPr lang="en-GB" sz="2400" dirty="0" smtClean="0"/>
          </a:p>
          <a:p>
            <a:r>
              <a:rPr lang="en-GB" sz="2400" dirty="0" err="1" smtClean="0"/>
              <a:t>cttsmap</a:t>
            </a:r>
            <a:endParaRPr lang="en-GB" sz="2400" dirty="0" smtClean="0"/>
          </a:p>
          <a:p>
            <a:r>
              <a:rPr lang="en-GB" sz="2400" dirty="0" err="1" smtClean="0"/>
              <a:t>ctulimit</a:t>
            </a:r>
            <a:endParaRPr lang="en-GB" sz="2400" dirty="0" smtClean="0"/>
          </a:p>
          <a:p>
            <a:r>
              <a:rPr lang="en-GB" sz="2400" dirty="0" err="1" smtClean="0"/>
              <a:t>cterror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 smtClean="0"/>
              <a:t>ctcubemask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 smtClean="0"/>
              <a:t>ctbkgcube</a:t>
            </a:r>
            <a:endParaRPr lang="en-GB" sz="2400" dirty="0" smtClean="0"/>
          </a:p>
          <a:p>
            <a:r>
              <a:rPr lang="en-GB" sz="2400" dirty="0" err="1" smtClean="0"/>
              <a:t>ctpsfcube</a:t>
            </a:r>
            <a:endParaRPr lang="en-GB" sz="2400" dirty="0" smtClean="0"/>
          </a:p>
          <a:p>
            <a:r>
              <a:rPr lang="en-GB" sz="2400" dirty="0" err="1" smtClean="0"/>
              <a:t>ctexpcube</a:t>
            </a:r>
            <a:endParaRPr lang="en-GB" sz="2400" dirty="0"/>
          </a:p>
        </p:txBody>
      </p:sp>
      <p:sp>
        <p:nvSpPr>
          <p:cNvPr id="8" name="Accolade fermante 7"/>
          <p:cNvSpPr/>
          <p:nvPr/>
        </p:nvSpPr>
        <p:spPr>
          <a:xfrm>
            <a:off x="4687401" y="1361779"/>
            <a:ext cx="261865" cy="14141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colade fermante 9"/>
          <p:cNvSpPr/>
          <p:nvPr/>
        </p:nvSpPr>
        <p:spPr>
          <a:xfrm>
            <a:off x="4687402" y="3875834"/>
            <a:ext cx="283332" cy="10751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5106366" y="1884191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likelihood related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8738" y="4197107"/>
            <a:ext cx="168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stacked analysis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158738" y="314485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binned or stacked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51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77" y="3103286"/>
            <a:ext cx="5379384" cy="329234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ctbutterfly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107" y="836669"/>
            <a:ext cx="5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produce a butterfly diagram for a spectral model M  </a:t>
            </a:r>
            <a:endParaRPr lang="en-GB" dirty="0"/>
          </a:p>
        </p:txBody>
      </p:sp>
      <p:pic>
        <p:nvPicPr>
          <p:cNvPr id="11" name="Image 10" descr="ctbutterfly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5" y="1333379"/>
            <a:ext cx="5648102" cy="1004450"/>
          </a:xfrm>
          <a:prstGeom prst="rect">
            <a:avLst/>
          </a:prstGeom>
        </p:spPr>
      </p:pic>
      <p:sp>
        <p:nvSpPr>
          <p:cNvPr id="14" name="Accolade ouvrante 13"/>
          <p:cNvSpPr/>
          <p:nvPr/>
        </p:nvSpPr>
        <p:spPr>
          <a:xfrm rot="16200000">
            <a:off x="5021473" y="1457325"/>
            <a:ext cx="301144" cy="164314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4270062" y="2393509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covariance matrix</a:t>
            </a:r>
            <a:endParaRPr lang="en-GB" dirty="0"/>
          </a:p>
        </p:txBody>
      </p:sp>
      <p:sp>
        <p:nvSpPr>
          <p:cNvPr id="16" name="Accolade ouvrante 15"/>
          <p:cNvSpPr/>
          <p:nvPr/>
        </p:nvSpPr>
        <p:spPr>
          <a:xfrm rot="16200000">
            <a:off x="6640794" y="1824783"/>
            <a:ext cx="301144" cy="9082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6325784" y="2374205"/>
            <a:ext cx="972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spectral</a:t>
            </a:r>
          </a:p>
          <a:p>
            <a:pPr algn="ctr"/>
            <a:r>
              <a:rPr lang="en-GB" dirty="0" smtClean="0"/>
              <a:t>model</a:t>
            </a:r>
          </a:p>
          <a:p>
            <a:pPr algn="ctr"/>
            <a:r>
              <a:rPr lang="en-GB" dirty="0" smtClean="0"/>
              <a:t>gradient</a:t>
            </a:r>
            <a:endParaRPr lang="en-GB" dirty="0"/>
          </a:p>
        </p:txBody>
      </p:sp>
      <p:sp>
        <p:nvSpPr>
          <p:cNvPr id="18" name="Accolade ouvrante 17"/>
          <p:cNvSpPr/>
          <p:nvPr/>
        </p:nvSpPr>
        <p:spPr>
          <a:xfrm rot="16200000">
            <a:off x="3599914" y="1817899"/>
            <a:ext cx="301144" cy="9082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3284904" y="2393509"/>
            <a:ext cx="972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spectral</a:t>
            </a:r>
          </a:p>
          <a:p>
            <a:pPr algn="ctr"/>
            <a:r>
              <a:rPr lang="en-GB" dirty="0" smtClean="0"/>
              <a:t>model</a:t>
            </a:r>
          </a:p>
          <a:p>
            <a:pPr algn="ctr"/>
            <a:r>
              <a:rPr lang="en-GB" dirty="0" smtClean="0"/>
              <a:t>gradient</a:t>
            </a:r>
            <a:endParaRPr lang="en-GB" dirty="0"/>
          </a:p>
        </p:txBody>
      </p:sp>
      <p:sp>
        <p:nvSpPr>
          <p:cNvPr id="20" name="Accolade ouvrante 19"/>
          <p:cNvSpPr/>
          <p:nvPr/>
        </p:nvSpPr>
        <p:spPr>
          <a:xfrm rot="16200000">
            <a:off x="1735953" y="1828288"/>
            <a:ext cx="301144" cy="9082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1377832" y="2403898"/>
            <a:ext cx="105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flux error</a:t>
            </a:r>
            <a:endParaRPr lang="en-GB" dirty="0"/>
          </a:p>
        </p:txBody>
      </p:sp>
      <p:pic>
        <p:nvPicPr>
          <p:cNvPr id="24" name="Image 23" descr="butterf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57" y="3534060"/>
            <a:ext cx="3832886" cy="2874665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072171" y="3474794"/>
            <a:ext cx="243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show_butterfly.py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73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3" y="2301425"/>
            <a:ext cx="5305073" cy="420343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cttsmap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4107" y="836669"/>
            <a:ext cx="38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produce a Test Statistics map</a:t>
            </a:r>
            <a:endParaRPr lang="en-GB" dirty="0"/>
          </a:p>
        </p:txBody>
      </p:sp>
      <p:pic>
        <p:nvPicPr>
          <p:cNvPr id="5" name="Image 4" descr="cttsma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81" y="1393817"/>
            <a:ext cx="4854178" cy="362106"/>
          </a:xfrm>
          <a:prstGeom prst="rect">
            <a:avLst/>
          </a:prstGeom>
        </p:spPr>
      </p:pic>
      <p:sp>
        <p:nvSpPr>
          <p:cNvPr id="15" name="Accolade ouvrante 14"/>
          <p:cNvSpPr/>
          <p:nvPr/>
        </p:nvSpPr>
        <p:spPr>
          <a:xfrm rot="16200000">
            <a:off x="4855832" y="1231923"/>
            <a:ext cx="337728" cy="138572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4065448" y="2064576"/>
            <a:ext cx="192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model with source</a:t>
            </a:r>
            <a:br>
              <a:rPr lang="en-GB" dirty="0" smtClean="0"/>
            </a:br>
            <a:r>
              <a:rPr lang="en-GB" dirty="0" smtClean="0"/>
              <a:t>located at </a:t>
            </a:r>
            <a:r>
              <a:rPr lang="en-GB" dirty="0" smtClean="0">
                <a:latin typeface="Symbol" charset="2"/>
                <a:cs typeface="Symbol" charset="2"/>
              </a:rPr>
              <a:t>a, d</a:t>
            </a:r>
            <a:endParaRPr lang="en-GB" dirty="0">
              <a:latin typeface="Symbol" charset="2"/>
              <a:cs typeface="Symbol" charset="2"/>
            </a:endParaRPr>
          </a:p>
        </p:txBody>
      </p:sp>
      <p:sp>
        <p:nvSpPr>
          <p:cNvPr id="17" name="Accolade ouvrante 16"/>
          <p:cNvSpPr/>
          <p:nvPr/>
        </p:nvSpPr>
        <p:spPr>
          <a:xfrm rot="16200000">
            <a:off x="6451237" y="1517228"/>
            <a:ext cx="337728" cy="81511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6158461" y="2079289"/>
            <a:ext cx="921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model </a:t>
            </a:r>
          </a:p>
          <a:p>
            <a:pPr algn="ctr"/>
            <a:r>
              <a:rPr lang="en-GB" dirty="0" smtClean="0"/>
              <a:t>without</a:t>
            </a:r>
            <a:br>
              <a:rPr lang="en-GB" dirty="0" smtClean="0"/>
            </a:br>
            <a:r>
              <a:rPr lang="en-GB" dirty="0" smtClean="0"/>
              <a:t>source</a:t>
            </a:r>
            <a:endParaRPr lang="en-GB" dirty="0">
              <a:latin typeface="Symbol" charset="2"/>
              <a:cs typeface="Symbol" charset="2"/>
            </a:endParaRPr>
          </a:p>
        </p:txBody>
      </p:sp>
      <p:pic>
        <p:nvPicPr>
          <p:cNvPr id="19" name="Image 18" descr="tsmap-cr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59" y="3191679"/>
            <a:ext cx="2855781" cy="31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ctulimit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4107" y="836669"/>
            <a:ext cx="460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produce upper flux limits for a source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8" y="1335591"/>
            <a:ext cx="5958494" cy="3720729"/>
          </a:xfrm>
          <a:prstGeom prst="rect">
            <a:avLst/>
          </a:prstGeom>
        </p:spPr>
      </p:pic>
      <p:pic>
        <p:nvPicPr>
          <p:cNvPr id="11" name="Image 10" descr="logL-pro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26" y="2671182"/>
            <a:ext cx="4601874" cy="3475344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5106368" y="4897168"/>
            <a:ext cx="3580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672646" y="4897168"/>
            <a:ext cx="0" cy="903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1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7" y="1405668"/>
            <a:ext cx="6440785" cy="34784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cterror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4107" y="836669"/>
            <a:ext cx="517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evaluate errors using the likelihood profile</a:t>
            </a:r>
            <a:endParaRPr lang="en-GB" dirty="0"/>
          </a:p>
        </p:txBody>
      </p:sp>
      <p:pic>
        <p:nvPicPr>
          <p:cNvPr id="15" name="Image 14" descr="logL-pro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26" y="2671182"/>
            <a:ext cx="4601874" cy="347534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5106368" y="4870980"/>
            <a:ext cx="3580432" cy="1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865776" y="4870980"/>
            <a:ext cx="0" cy="929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654832" y="4884074"/>
            <a:ext cx="0" cy="929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865776" y="5355460"/>
            <a:ext cx="1789056" cy="13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0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674938"/>
            <a:ext cx="8229600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1</a:t>
            </a:r>
            <a:r>
              <a:rPr lang="en-GB" sz="2800" b="1" dirty="0" smtClean="0"/>
              <a:t>. </a:t>
            </a:r>
            <a:r>
              <a:rPr lang="en-GB" sz="2800" b="1" dirty="0" smtClean="0"/>
              <a:t>Short intro into </a:t>
            </a:r>
            <a:r>
              <a:rPr lang="en-GB" sz="2800" b="1" dirty="0" err="1" smtClean="0"/>
              <a:t>GammaLib</a:t>
            </a:r>
            <a:r>
              <a:rPr lang="en-GB" sz="2800" b="1" dirty="0" smtClean="0"/>
              <a:t> </a:t>
            </a:r>
            <a:r>
              <a:rPr lang="en-GB" sz="2800" b="1" dirty="0" smtClean="0"/>
              <a:t>and </a:t>
            </a:r>
            <a:r>
              <a:rPr lang="en-GB" sz="2800" b="1" dirty="0" err="1" smtClean="0"/>
              <a:t>ctools</a:t>
            </a:r>
            <a:r>
              <a:rPr lang="en-GB" sz="2800" b="1" dirty="0" smtClean="0"/>
              <a:t> concepts</a:t>
            </a:r>
            <a:endParaRPr lang="en-GB" sz="2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65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ctcubemask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4107" y="836669"/>
            <a:ext cx="739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mask out bins in an events cube (by setting them to negative value)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498600"/>
            <a:ext cx="8089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84031" y="779139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Principle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560053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Combine data for multiple observations (aka runs) into a single events cube.</a:t>
            </a:r>
          </a:p>
          <a:p>
            <a:endParaRPr lang="en-GB" dirty="0" smtClean="0"/>
          </a:p>
          <a:p>
            <a:r>
              <a:rPr lang="en-GB" dirty="0" smtClean="0"/>
              <a:t>Requires: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computation of an effective exposure (exposure cube)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computation of a (exposure) averaged point spread function (</a:t>
            </a:r>
            <a:r>
              <a:rPr lang="en-GB" dirty="0" err="1" smtClean="0"/>
              <a:t>Psf</a:t>
            </a:r>
            <a:r>
              <a:rPr lang="en-GB" dirty="0" smtClean="0"/>
              <a:t> cube)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computation of a (exposure) averaged background rate (Background cube)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r>
              <a:rPr lang="en-GB" dirty="0" smtClean="0"/>
              <a:t>As opposed to …</a:t>
            </a:r>
          </a:p>
          <a:p>
            <a:endParaRPr lang="en-GB" dirty="0" smtClean="0"/>
          </a:p>
          <a:p>
            <a:r>
              <a:rPr lang="en-GB" b="1" dirty="0" err="1" smtClean="0"/>
              <a:t>Unbinned</a:t>
            </a:r>
            <a:r>
              <a:rPr lang="en-GB" b="1" dirty="0" smtClean="0"/>
              <a:t> analysis </a:t>
            </a:r>
            <a:r>
              <a:rPr lang="en-GB" dirty="0" smtClean="0"/>
              <a:t>(events are not binned, observations are not combined, one IRF per observation)</a:t>
            </a:r>
          </a:p>
          <a:p>
            <a:endParaRPr lang="en-GB" dirty="0" smtClean="0"/>
          </a:p>
          <a:p>
            <a:r>
              <a:rPr lang="en-GB" b="1" dirty="0" smtClean="0"/>
              <a:t>Binned analysis </a:t>
            </a:r>
            <a:r>
              <a:rPr lang="en-GB" dirty="0" smtClean="0"/>
              <a:t>(events are binned, observations are not combined, one IRF per observation)</a:t>
            </a:r>
          </a:p>
        </p:txBody>
      </p:sp>
    </p:spTree>
    <p:extLst>
      <p:ext uri="{BB962C8B-B14F-4D97-AF65-F5344CB8AC3E}">
        <p14:creationId xmlns:p14="http://schemas.microsoft.com/office/powerpoint/2010/main" val="235311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78148" y="779139"/>
            <a:ext cx="17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Implementation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56005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ctbin</a:t>
            </a:r>
            <a:r>
              <a:rPr lang="en-GB" b="1" dirty="0" smtClean="0"/>
              <a:t>*</a:t>
            </a:r>
            <a:r>
              <a:rPr lang="en-GB" dirty="0" smtClean="0"/>
              <a:t> does now </a:t>
            </a:r>
            <a:r>
              <a:rPr lang="en-GB" b="1" dirty="0" smtClean="0"/>
              <a:t>always</a:t>
            </a:r>
            <a:r>
              <a:rPr lang="en-GB" dirty="0" smtClean="0"/>
              <a:t> combines multiple observations into a single event cube</a:t>
            </a:r>
            <a:br>
              <a:rPr lang="en-GB" dirty="0" smtClean="0"/>
            </a:br>
            <a:r>
              <a:rPr lang="en-GB" dirty="0" smtClean="0"/>
              <a:t>(before: </a:t>
            </a:r>
            <a:r>
              <a:rPr lang="en-GB" dirty="0" err="1" smtClean="0"/>
              <a:t>ctbin</a:t>
            </a:r>
            <a:r>
              <a:rPr lang="en-GB" dirty="0" smtClean="0"/>
              <a:t> generated one events cube per observation)</a:t>
            </a:r>
          </a:p>
          <a:p>
            <a:r>
              <a:rPr lang="en-GB" dirty="0" smtClean="0"/>
              <a:t>To get former behaviour requires an external loop over observations</a:t>
            </a:r>
          </a:p>
          <a:p>
            <a:endParaRPr lang="en-GB" dirty="0" smtClean="0"/>
          </a:p>
          <a:p>
            <a:r>
              <a:rPr lang="en-GB" b="1" dirty="0" err="1" smtClean="0"/>
              <a:t>ctexpcube</a:t>
            </a:r>
            <a:r>
              <a:rPr lang="en-GB" b="1" dirty="0" smtClean="0"/>
              <a:t>*</a:t>
            </a:r>
            <a:r>
              <a:rPr lang="en-GB" dirty="0" smtClean="0"/>
              <a:t> computes exposure</a:t>
            </a:r>
          </a:p>
        </p:txBody>
      </p:sp>
      <p:pic>
        <p:nvPicPr>
          <p:cNvPr id="5" name="Image 4" descr="expos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32" y="3182488"/>
            <a:ext cx="4595731" cy="585730"/>
          </a:xfrm>
          <a:prstGeom prst="rect">
            <a:avLst/>
          </a:prstGeom>
        </p:spPr>
      </p:pic>
      <p:sp>
        <p:nvSpPr>
          <p:cNvPr id="9" name="Accolade ouvrante 8"/>
          <p:cNvSpPr/>
          <p:nvPr/>
        </p:nvSpPr>
        <p:spPr>
          <a:xfrm rot="16200000">
            <a:off x="5529857" y="3137698"/>
            <a:ext cx="388999" cy="11731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5216324" y="3881505"/>
            <a:ext cx="99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effective</a:t>
            </a:r>
          </a:p>
          <a:p>
            <a:pPr algn="ctr"/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572352" y="3525535"/>
            <a:ext cx="388999" cy="3975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6297857" y="3880961"/>
            <a:ext cx="93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livetime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628476" y="5839939"/>
            <a:ext cx="431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*now only take into account bins within ROI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8" y="4531510"/>
            <a:ext cx="5137763" cy="109946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310" y="4531509"/>
            <a:ext cx="2212759" cy="224697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644316" y="2668049"/>
            <a:ext cx="204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3366FF"/>
                </a:solidFill>
              </a:rPr>
              <a:t>GCTACubeExposure</a:t>
            </a:r>
            <a:endParaRPr lang="en-GB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78148" y="779139"/>
            <a:ext cx="17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Implementation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56005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ctpsfcube</a:t>
            </a:r>
            <a:r>
              <a:rPr lang="en-GB" b="1" dirty="0" smtClean="0"/>
              <a:t>*</a:t>
            </a:r>
            <a:r>
              <a:rPr lang="en-GB" dirty="0" smtClean="0"/>
              <a:t> computes average point spread function</a:t>
            </a:r>
          </a:p>
        </p:txBody>
      </p:sp>
      <p:sp>
        <p:nvSpPr>
          <p:cNvPr id="9" name="Accolade ouvrante 8"/>
          <p:cNvSpPr/>
          <p:nvPr/>
        </p:nvSpPr>
        <p:spPr>
          <a:xfrm rot="16200000">
            <a:off x="5119275" y="3111522"/>
            <a:ext cx="388999" cy="9730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4827238" y="3745309"/>
            <a:ext cx="99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effective</a:t>
            </a:r>
          </a:p>
          <a:p>
            <a:pPr algn="ctr"/>
            <a:r>
              <a:rPr lang="en-GB" dirty="0" smtClean="0"/>
              <a:t>area</a:t>
            </a:r>
            <a:endParaRPr lang="en-GB" dirty="0"/>
          </a:p>
        </p:txBody>
      </p:sp>
      <p:sp>
        <p:nvSpPr>
          <p:cNvPr id="11" name="Accolade ouvrante 10"/>
          <p:cNvSpPr/>
          <p:nvPr/>
        </p:nvSpPr>
        <p:spPr>
          <a:xfrm rot="16200000">
            <a:off x="6024056" y="3399303"/>
            <a:ext cx="388999" cy="3975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5789790" y="3723833"/>
            <a:ext cx="93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livetime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628476" y="5839939"/>
            <a:ext cx="431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*now only take into account bins within ROI</a:t>
            </a:r>
            <a:endParaRPr lang="en-GB" dirty="0"/>
          </a:p>
        </p:txBody>
      </p:sp>
      <p:pic>
        <p:nvPicPr>
          <p:cNvPr id="16" name="Image 15" descr="psfcub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81" y="2841649"/>
            <a:ext cx="5465852" cy="561910"/>
          </a:xfrm>
          <a:prstGeom prst="rect">
            <a:avLst/>
          </a:prstGeom>
        </p:spPr>
      </p:pic>
      <p:sp>
        <p:nvSpPr>
          <p:cNvPr id="17" name="Accolade ouvrante 16"/>
          <p:cNvSpPr/>
          <p:nvPr/>
        </p:nvSpPr>
        <p:spPr>
          <a:xfrm rot="16200000" flipH="1" flipV="1">
            <a:off x="4477849" y="1867884"/>
            <a:ext cx="388998" cy="148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3559042" y="2045536"/>
            <a:ext cx="220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point spread function</a:t>
            </a:r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15" y="4426781"/>
            <a:ext cx="6802516" cy="143934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161697" y="156005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3366FF"/>
                </a:solidFill>
              </a:rPr>
              <a:t>GCTACubePsf</a:t>
            </a:r>
            <a:endParaRPr lang="en-GB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78148" y="779139"/>
            <a:ext cx="17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Implementation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156005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ctbkgcube</a:t>
            </a:r>
            <a:r>
              <a:rPr lang="en-GB" b="1" dirty="0" smtClean="0"/>
              <a:t>*</a:t>
            </a:r>
            <a:r>
              <a:rPr lang="en-GB" dirty="0" smtClean="0"/>
              <a:t> computes average background rate</a:t>
            </a:r>
          </a:p>
        </p:txBody>
      </p:sp>
      <p:sp>
        <p:nvSpPr>
          <p:cNvPr id="9" name="Accolade ouvrante 8"/>
          <p:cNvSpPr/>
          <p:nvPr/>
        </p:nvSpPr>
        <p:spPr>
          <a:xfrm rot="5400000" flipV="1">
            <a:off x="5327477" y="2178957"/>
            <a:ext cx="388999" cy="16859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4863602" y="2190480"/>
            <a:ext cx="1293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background</a:t>
            </a:r>
          </a:p>
          <a:p>
            <a:pPr algn="ctr"/>
            <a:r>
              <a:rPr lang="en-GB" dirty="0" smtClean="0"/>
              <a:t>rate</a:t>
            </a:r>
            <a:endParaRPr lang="en-GB" dirty="0"/>
          </a:p>
        </p:txBody>
      </p:sp>
      <p:sp>
        <p:nvSpPr>
          <p:cNvPr id="11" name="Accolade ouvrante 10"/>
          <p:cNvSpPr/>
          <p:nvPr/>
        </p:nvSpPr>
        <p:spPr>
          <a:xfrm rot="5400000" flipV="1">
            <a:off x="6650725" y="2806367"/>
            <a:ext cx="388999" cy="39751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/>
        </p:nvSpPr>
        <p:spPr>
          <a:xfrm>
            <a:off x="6379653" y="2441291"/>
            <a:ext cx="93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livetime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628476" y="5839939"/>
            <a:ext cx="431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*now only take into account bins within ROI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6651070" y="1560053"/>
            <a:ext cx="229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3366FF"/>
                </a:solidFill>
              </a:rPr>
              <a:t>GCTACubeBackground</a:t>
            </a:r>
            <a:endParaRPr lang="en-GB" dirty="0">
              <a:solidFill>
                <a:srgbClr val="3366FF"/>
              </a:solidFill>
            </a:endParaRPr>
          </a:p>
        </p:txBody>
      </p:sp>
      <p:pic>
        <p:nvPicPr>
          <p:cNvPr id="5" name="Image 4" descr="bkgcub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4" y="3270410"/>
            <a:ext cx="4884388" cy="7092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6" y="4425784"/>
            <a:ext cx="6040727" cy="102855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288" y="3979694"/>
            <a:ext cx="2391062" cy="243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2892" y="779139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Analysis steps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2665" y="141466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Define your list of observations in an XML file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52" y="1805067"/>
            <a:ext cx="6616700" cy="25146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50266" y="4472595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Run </a:t>
            </a:r>
            <a:r>
              <a:rPr lang="en-GB" dirty="0" err="1" smtClean="0"/>
              <a:t>ctselect</a:t>
            </a:r>
            <a:r>
              <a:rPr lang="en-GB" dirty="0" smtClean="0"/>
              <a:t> on this list to define the ROIs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3" y="4843277"/>
            <a:ext cx="7912100" cy="1358900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H="1">
            <a:off x="2590801" y="4841927"/>
            <a:ext cx="3091670" cy="66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682471" y="4619329"/>
            <a:ext cx="263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pointing as ROI centre</a:t>
            </a:r>
            <a:endParaRPr lang="en-GB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3973967" y="5270651"/>
            <a:ext cx="1334628" cy="228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269316" y="5283745"/>
            <a:ext cx="38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 events within 3° around pointing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4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26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2892" y="779139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Analysis steps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9572" y="13753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Run </a:t>
            </a:r>
            <a:r>
              <a:rPr lang="en-GB" dirty="0" err="1" smtClean="0"/>
              <a:t>ctbin</a:t>
            </a:r>
            <a:endParaRPr lang="en-GB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83" y="4856370"/>
            <a:ext cx="5854700" cy="800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83" y="1744719"/>
            <a:ext cx="7251700" cy="25400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23711" y="453941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Run </a:t>
            </a:r>
            <a:r>
              <a:rPr lang="en-GB" dirty="0" err="1" smtClean="0"/>
              <a:t>ctexpcube</a:t>
            </a:r>
            <a:endParaRPr lang="en-GB" dirty="0" smtClean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6019800" y="1623660"/>
            <a:ext cx="762505" cy="229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614085" y="1254573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selected events</a:t>
            </a:r>
            <a:endParaRPr lang="en-GB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464794" y="4776211"/>
            <a:ext cx="762505" cy="229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757934" y="440131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needs definition of observations</a:t>
            </a:r>
            <a:endParaRPr lang="en-GB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5308595" y="5434024"/>
            <a:ext cx="711205" cy="340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587725" y="5710019"/>
            <a:ext cx="348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take exposure cube definition from</a:t>
            </a:r>
            <a:br>
              <a:rPr lang="en-GB" dirty="0" smtClean="0"/>
            </a:br>
            <a:r>
              <a:rPr lang="en-GB" dirty="0" smtClean="0"/>
              <a:t>counts cube</a:t>
            </a:r>
            <a:endParaRPr lang="en-GB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3592831" y="4139836"/>
            <a:ext cx="762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329149" y="3902794"/>
            <a:ext cx="352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now generates a single counts cube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38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27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2892" y="779139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Analysis steps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9572" y="13753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 Run </a:t>
            </a:r>
            <a:r>
              <a:rPr lang="en-GB" dirty="0" err="1" smtClean="0"/>
              <a:t>ctpsfcube</a:t>
            </a:r>
            <a:endParaRPr lang="en-GB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523711" y="453941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 Run </a:t>
            </a:r>
            <a:r>
              <a:rPr lang="en-GB" dirty="0" err="1" smtClean="0"/>
              <a:t>ctkbgcube</a:t>
            </a:r>
            <a:endParaRPr lang="en-GB" dirty="0" smtClean="0"/>
          </a:p>
        </p:txBody>
      </p:sp>
      <p:sp>
        <p:nvSpPr>
          <p:cNvPr id="25" name="ZoneTexte 24"/>
          <p:cNvSpPr txBox="1"/>
          <p:nvPr/>
        </p:nvSpPr>
        <p:spPr>
          <a:xfrm>
            <a:off x="5858620" y="126914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needs definition of observations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83" y="1718531"/>
            <a:ext cx="7264400" cy="2540000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>
            <a:off x="6019800" y="1623660"/>
            <a:ext cx="762505" cy="229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391519" y="2040006"/>
            <a:ext cx="3229044" cy="110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143370" y="1610451"/>
            <a:ext cx="2034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don’t take PSF cube </a:t>
            </a:r>
          </a:p>
          <a:p>
            <a:pPr algn="r"/>
            <a:r>
              <a:rPr lang="en-GB" dirty="0" smtClean="0"/>
              <a:t>definition from</a:t>
            </a:r>
            <a:br>
              <a:rPr lang="en-GB" dirty="0" smtClean="0"/>
            </a:br>
            <a:r>
              <a:rPr lang="en-GB" dirty="0" smtClean="0"/>
              <a:t>counts cube</a:t>
            </a:r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5" y="4882558"/>
            <a:ext cx="6413500" cy="1117600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H="1" flipV="1">
            <a:off x="4049546" y="5876068"/>
            <a:ext cx="952076" cy="7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73283" y="5723834"/>
            <a:ext cx="260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generates updated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93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28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2892" y="779139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Analysis steps</a:t>
            </a:r>
            <a:endParaRPr lang="en-GB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453" y="1148471"/>
            <a:ext cx="6212887" cy="24942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53" y="3836350"/>
            <a:ext cx="6735273" cy="2520000"/>
          </a:xfrm>
          <a:prstGeom prst="rect">
            <a:avLst/>
          </a:prstGeom>
        </p:spPr>
      </p:pic>
      <p:sp>
        <p:nvSpPr>
          <p:cNvPr id="12" name="Flèche courbée vers la droite 11"/>
          <p:cNvSpPr/>
          <p:nvPr/>
        </p:nvSpPr>
        <p:spPr>
          <a:xfrm>
            <a:off x="654663" y="2523155"/>
            <a:ext cx="497543" cy="231764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679" y="1876824"/>
            <a:ext cx="77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input</a:t>
            </a:r>
          </a:p>
          <a:p>
            <a:pPr algn="ctr"/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137825" y="4832077"/>
            <a:ext cx="114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after</a:t>
            </a:r>
          </a:p>
          <a:p>
            <a:pPr algn="ctr"/>
            <a:r>
              <a:rPr lang="en-GB" dirty="0" err="1" smtClean="0"/>
              <a:t>ctbkgcube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16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29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82892" y="779139"/>
            <a:ext cx="15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Analysis steps</a:t>
            </a:r>
            <a:endParaRPr lang="en-GB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9572" y="137538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7. Run </a:t>
            </a:r>
            <a:r>
              <a:rPr lang="en-GB" dirty="0" err="1" smtClean="0"/>
              <a:t>ctlike</a:t>
            </a:r>
            <a:endParaRPr lang="en-GB" dirty="0" smtClean="0"/>
          </a:p>
        </p:txBody>
      </p:sp>
      <p:sp>
        <p:nvSpPr>
          <p:cNvPr id="27" name="ZoneTexte 26"/>
          <p:cNvSpPr txBox="1"/>
          <p:nvPr/>
        </p:nvSpPr>
        <p:spPr>
          <a:xfrm>
            <a:off x="4849781" y="3283386"/>
            <a:ext cx="4174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provide outputs from</a:t>
            </a:r>
          </a:p>
          <a:p>
            <a:r>
              <a:rPr lang="en-GB" dirty="0" err="1" smtClean="0"/>
              <a:t>ctbin</a:t>
            </a:r>
            <a:r>
              <a:rPr lang="en-GB" dirty="0" smtClean="0"/>
              <a:t>, </a:t>
            </a:r>
            <a:r>
              <a:rPr lang="en-GB" dirty="0" err="1" smtClean="0"/>
              <a:t>ctexpcube</a:t>
            </a:r>
            <a:r>
              <a:rPr lang="en-GB" dirty="0" smtClean="0"/>
              <a:t>, </a:t>
            </a:r>
            <a:r>
              <a:rPr lang="en-GB" dirty="0" err="1" smtClean="0"/>
              <a:t>ctpsfcube</a:t>
            </a:r>
            <a:r>
              <a:rPr lang="en-GB" dirty="0" smtClean="0"/>
              <a:t> and </a:t>
            </a:r>
            <a:r>
              <a:rPr lang="en-GB" dirty="0" err="1" smtClean="0"/>
              <a:t>ctbkgcube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35" y="1718531"/>
            <a:ext cx="7277100" cy="1270000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 flipV="1">
            <a:off x="6801972" y="2631051"/>
            <a:ext cx="0" cy="714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4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459" y="832790"/>
            <a:ext cx="3086916" cy="23708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1" y="529838"/>
            <a:ext cx="1531158" cy="21975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39" y="736600"/>
            <a:ext cx="1806485" cy="11557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375" y="949880"/>
            <a:ext cx="1820237" cy="188486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94053" y="2467065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723459" y="20669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eV</a:t>
            </a:r>
            <a:endParaRPr lang="en-US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386293" y="2803566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GeV</a:t>
            </a:r>
            <a:endParaRPr lang="en-US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012" y="1226125"/>
            <a:ext cx="1794166" cy="150124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127012" y="2773696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</a:t>
            </a:r>
            <a:r>
              <a:rPr lang="en-US" sz="2000" dirty="0" err="1" smtClean="0"/>
              <a:t>eV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4000" y="3227882"/>
            <a:ext cx="8667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gamma-ray telescopes measure individual photons as </a:t>
            </a:r>
            <a:r>
              <a:rPr lang="en-GB" dirty="0" smtClean="0"/>
              <a:t>events =&gt; </a:t>
            </a:r>
          </a:p>
          <a:p>
            <a:r>
              <a:rPr lang="en-GB" b="1" dirty="0" smtClean="0"/>
              <a:t>Handle </a:t>
            </a:r>
            <a:r>
              <a:rPr lang="en-GB" b="1" dirty="0" smtClean="0"/>
              <a:t>events from gamma-ray telescopes in an abstract and common software framework</a:t>
            </a:r>
            <a:r>
              <a:rPr lang="en-GB" dirty="0" smtClean="0"/>
              <a:t>.</a:t>
            </a:r>
          </a:p>
          <a:p>
            <a:r>
              <a:rPr lang="en-GB" dirty="0"/>
              <a:t>Existing high-energy analysis frameworks share a number of </a:t>
            </a:r>
            <a:r>
              <a:rPr lang="en-GB" b="1" dirty="0"/>
              <a:t>common </a:t>
            </a:r>
            <a:r>
              <a:rPr lang="en-GB" b="1" dirty="0" smtClean="0"/>
              <a:t>features </a:t>
            </a:r>
            <a:r>
              <a:rPr lang="en-GB" dirty="0" smtClean="0"/>
              <a:t>(FITS files, likelihood fitting, modular design).</a:t>
            </a:r>
            <a:endParaRPr lang="en-GB" dirty="0"/>
          </a:p>
        </p:txBody>
      </p:sp>
      <p:pic>
        <p:nvPicPr>
          <p:cNvPr id="17" name="Image 16" descr="ctools-logo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75" y="4844851"/>
            <a:ext cx="1672439" cy="90416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757914" y="5073452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is the client that uses the </a:t>
            </a:r>
            <a:r>
              <a:rPr lang="en-GB" dirty="0" smtClean="0">
                <a:solidFill>
                  <a:srgbClr val="000090"/>
                </a:solidFill>
              </a:rPr>
              <a:t>bricks provided by </a:t>
            </a:r>
            <a:endParaRPr lang="en-GB" dirty="0">
              <a:solidFill>
                <a:srgbClr val="000090"/>
              </a:solidFill>
            </a:endParaRPr>
          </a:p>
        </p:txBody>
      </p:sp>
      <p:pic>
        <p:nvPicPr>
          <p:cNvPr id="21" name="Image 20" descr="logo-shadow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4832151"/>
            <a:ext cx="942630" cy="921669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98753" y="5910104"/>
            <a:ext cx="559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to build a set of </a:t>
            </a:r>
            <a:r>
              <a:rPr lang="en-GB" dirty="0" smtClean="0">
                <a:solidFill>
                  <a:srgbClr val="008000"/>
                </a:solidFill>
              </a:rPr>
              <a:t>analysis </a:t>
            </a:r>
            <a:r>
              <a:rPr lang="en-GB" dirty="0" err="1" smtClean="0">
                <a:solidFill>
                  <a:srgbClr val="008000"/>
                </a:solidFill>
              </a:rPr>
              <a:t>executables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for CTA (and alike)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1152149" y="5686545"/>
            <a:ext cx="1599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CTA specific</a:t>
            </a:r>
            <a:endParaRPr lang="en-GB" sz="12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405261" y="5686545"/>
            <a:ext cx="67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i="1" dirty="0" smtClean="0"/>
              <a:t>generic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9196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30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Stacked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33" y="1150582"/>
            <a:ext cx="5173620" cy="18021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7997" y="724165"/>
            <a:ext cx="761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portal.cta-observatory.org</a:t>
            </a:r>
            <a:r>
              <a:rPr lang="en-US" dirty="0"/>
              <a:t>/WG/PHYS/</a:t>
            </a:r>
            <a:r>
              <a:rPr lang="en-US" dirty="0" err="1"/>
              <a:t>SitePages</a:t>
            </a:r>
            <a:r>
              <a:rPr lang="en-US" dirty="0"/>
              <a:t>/PHYS-KSP-</a:t>
            </a:r>
            <a:r>
              <a:rPr lang="en-US" dirty="0" err="1"/>
              <a:t>GPS.aspx</a:t>
            </a:r>
            <a:endParaRPr lang="en-GB" dirty="0"/>
          </a:p>
        </p:txBody>
      </p:sp>
      <p:pic>
        <p:nvPicPr>
          <p:cNvPr id="12" name="Image 11" descr="science-too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03" y="3077444"/>
            <a:ext cx="5557849" cy="32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4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31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scripts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1256" y="1243934"/>
            <a:ext cx="1370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csresmap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err="1" smtClean="0"/>
              <a:t>csspec</a:t>
            </a:r>
            <a:endParaRPr lang="en-GB" sz="2400" dirty="0" smtClean="0"/>
          </a:p>
          <a:p>
            <a:r>
              <a:rPr lang="en-GB" sz="2400" dirty="0" err="1" smtClean="0"/>
              <a:t>cslightcrv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err="1" smtClean="0"/>
              <a:t>csobsdef</a:t>
            </a:r>
            <a:endParaRPr lang="en-GB" sz="2400" dirty="0" smtClean="0"/>
          </a:p>
        </p:txBody>
      </p:sp>
      <p:sp>
        <p:nvSpPr>
          <p:cNvPr id="8" name="Accolade fermante 7"/>
          <p:cNvSpPr/>
          <p:nvPr/>
        </p:nvSpPr>
        <p:spPr>
          <a:xfrm>
            <a:off x="4687401" y="2134327"/>
            <a:ext cx="261865" cy="6416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5106366" y="2253523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likelihood related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5110782" y="3104362"/>
            <a:ext cx="225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observation definition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5119459" y="1298597"/>
            <a:ext cx="107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fit 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1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32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csresmap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107" y="836669"/>
            <a:ext cx="408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produce a residual counts map*</a:t>
            </a:r>
            <a:endParaRPr lang="en-GB" dirty="0"/>
          </a:p>
        </p:txBody>
      </p:sp>
      <p:sp>
        <p:nvSpPr>
          <p:cNvPr id="20" name="Accolade ouvrante 19"/>
          <p:cNvSpPr/>
          <p:nvPr/>
        </p:nvSpPr>
        <p:spPr>
          <a:xfrm rot="16200000">
            <a:off x="1907545" y="2188381"/>
            <a:ext cx="301144" cy="9082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/>
          <p:cNvSpPr txBox="1"/>
          <p:nvPr/>
        </p:nvSpPr>
        <p:spPr>
          <a:xfrm>
            <a:off x="1599420" y="2727595"/>
            <a:ext cx="92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residual</a:t>
            </a:r>
          </a:p>
          <a:p>
            <a:pPr algn="ctr"/>
            <a:r>
              <a:rPr lang="en-GB" dirty="0" smtClean="0"/>
              <a:t>map</a:t>
            </a:r>
            <a:endParaRPr lang="en-GB" dirty="0"/>
          </a:p>
        </p:txBody>
      </p:sp>
      <p:pic>
        <p:nvPicPr>
          <p:cNvPr id="6" name="Image 5" descr="csres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05" y="1863407"/>
            <a:ext cx="5463043" cy="807979"/>
          </a:xfrm>
          <a:prstGeom prst="rect">
            <a:avLst/>
          </a:prstGeom>
        </p:spPr>
      </p:pic>
      <p:sp>
        <p:nvSpPr>
          <p:cNvPr id="22" name="Accolade ouvrante 21"/>
          <p:cNvSpPr/>
          <p:nvPr/>
        </p:nvSpPr>
        <p:spPr>
          <a:xfrm rot="5400000" flipV="1">
            <a:off x="4172545" y="955752"/>
            <a:ext cx="301145" cy="1409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3917430" y="1154982"/>
            <a:ext cx="81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counts</a:t>
            </a:r>
            <a:endParaRPr lang="en-GB" dirty="0"/>
          </a:p>
        </p:txBody>
      </p:sp>
      <p:sp>
        <p:nvSpPr>
          <p:cNvPr id="27" name="Accolade ouvrante 26"/>
          <p:cNvSpPr/>
          <p:nvPr/>
        </p:nvSpPr>
        <p:spPr>
          <a:xfrm rot="5400000" flipV="1">
            <a:off x="6111117" y="933604"/>
            <a:ext cx="301145" cy="1409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/>
          <p:cNvSpPr txBox="1"/>
          <p:nvPr/>
        </p:nvSpPr>
        <p:spPr>
          <a:xfrm>
            <a:off x="5865843" y="1128794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model</a:t>
            </a:r>
            <a:endParaRPr lang="en-GB" dirty="0"/>
          </a:p>
        </p:txBody>
      </p:sp>
      <p:pic>
        <p:nvPicPr>
          <p:cNvPr id="8" name="Image 7" descr="resmap-cr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83" y="2830236"/>
            <a:ext cx="3168589" cy="34868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80253" y="5723113"/>
            <a:ext cx="199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*does not yet work</a:t>
            </a:r>
            <a:br>
              <a:rPr lang="en-GB" dirty="0" smtClean="0"/>
            </a:br>
            <a:r>
              <a:rPr lang="en-GB" dirty="0" smtClean="0"/>
              <a:t>for stacked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2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33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csspec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107" y="836669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runs </a:t>
            </a:r>
            <a:r>
              <a:rPr lang="en-GB" dirty="0" err="1" smtClean="0"/>
              <a:t>ctlike</a:t>
            </a:r>
            <a:r>
              <a:rPr lang="en-GB" dirty="0" smtClean="0"/>
              <a:t> in various energy bands to produce a spectrum (including upper limits)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22278"/>
            <a:ext cx="6934200" cy="1460500"/>
          </a:xfrm>
          <a:prstGeom prst="rect">
            <a:avLst/>
          </a:prstGeom>
        </p:spPr>
      </p:pic>
      <p:pic>
        <p:nvPicPr>
          <p:cNvPr id="11" name="Image 10" descr="cssp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66" y="2882779"/>
            <a:ext cx="4599528" cy="34735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717353" y="5630434"/>
            <a:ext cx="196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show_spectrum.py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46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cslightcrv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107" y="836669"/>
            <a:ext cx="6825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runs </a:t>
            </a:r>
            <a:r>
              <a:rPr lang="en-GB" dirty="0" err="1" smtClean="0"/>
              <a:t>ctlike</a:t>
            </a:r>
            <a:r>
              <a:rPr lang="en-GB" dirty="0" smtClean="0"/>
              <a:t> in various temporal bands to produce a light curve </a:t>
            </a:r>
            <a:br>
              <a:rPr lang="en-GB" dirty="0" smtClean="0"/>
            </a:br>
            <a:r>
              <a:rPr lang="en-GB" dirty="0" smtClean="0"/>
              <a:t>                 (including upper limits)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752600"/>
            <a:ext cx="6921500" cy="1676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90175" y="4423084"/>
            <a:ext cx="574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plotting script yet (maybe something to do at the sprint)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12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35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0638"/>
            <a:ext cx="8229600" cy="74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csobsdef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4107" y="836669"/>
            <a:ext cx="556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Purpose:</a:t>
            </a:r>
            <a:r>
              <a:rPr lang="en-GB" dirty="0" smtClean="0"/>
              <a:t> generation of an observation definition XML file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25105"/>
            <a:ext cx="4000500" cy="11049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15" y="2746398"/>
            <a:ext cx="4729039" cy="6777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148914" y="1435621"/>
            <a:ext cx="1967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script</a:t>
            </a:r>
          </a:p>
          <a:p>
            <a:r>
              <a:rPr lang="en-GB" dirty="0" err="1" smtClean="0"/>
              <a:t>make_pointings.py</a:t>
            </a:r>
            <a:endParaRPr lang="en-GB" dirty="0" smtClean="0"/>
          </a:p>
          <a:p>
            <a:r>
              <a:rPr lang="en-GB" dirty="0" smtClean="0"/>
              <a:t>for survey KS</a:t>
            </a:r>
            <a:r>
              <a:rPr lang="en-GB" dirty="0" smtClean="0"/>
              <a:t>Ps</a:t>
            </a:r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19" y="3579800"/>
            <a:ext cx="7659553" cy="2320481"/>
          </a:xfrm>
          <a:prstGeom prst="rect">
            <a:avLst/>
          </a:prstGeom>
        </p:spPr>
      </p:pic>
      <p:sp>
        <p:nvSpPr>
          <p:cNvPr id="14" name="Flèche courbée vers la gauche 13"/>
          <p:cNvSpPr/>
          <p:nvPr/>
        </p:nvSpPr>
        <p:spPr>
          <a:xfrm>
            <a:off x="6625187" y="1911730"/>
            <a:ext cx="615383" cy="264499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590802" y="2746398"/>
            <a:ext cx="1114588" cy="132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679204" y="252045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defines ROI radius</a:t>
            </a:r>
            <a:endParaRPr lang="en-GB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328954" y="2878688"/>
            <a:ext cx="510636" cy="137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9915" y="5904060"/>
            <a:ext cx="417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 can be directly fed into </a:t>
            </a:r>
            <a:r>
              <a:rPr lang="en-GB" dirty="0" err="1" smtClean="0"/>
              <a:t>ctobssim</a:t>
            </a:r>
            <a:r>
              <a:rPr lang="en-GB" dirty="0" smtClean="0"/>
              <a:t> </a:t>
            </a:r>
            <a:r>
              <a:rPr lang="fr-FR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503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674938"/>
            <a:ext cx="8229600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3</a:t>
            </a:r>
            <a:r>
              <a:rPr lang="en-GB" sz="2800" b="1" dirty="0" smtClean="0"/>
              <a:t>. </a:t>
            </a:r>
            <a:r>
              <a:rPr lang="en-GB" sz="2800" b="1" dirty="0" smtClean="0"/>
              <a:t>Instrument Response Functions</a:t>
            </a:r>
            <a:endParaRPr lang="en-GB" sz="2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7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IRF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handling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37</a:t>
            </a:fld>
            <a:endParaRPr lang="fr-FR" dirty="0"/>
          </a:p>
        </p:txBody>
      </p:sp>
      <p:sp>
        <p:nvSpPr>
          <p:cNvPr id="8" name="CustomShape 5"/>
          <p:cNvSpPr/>
          <p:nvPr/>
        </p:nvSpPr>
        <p:spPr>
          <a:xfrm>
            <a:off x="4928400" y="1244700"/>
            <a:ext cx="159228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600">
                <a:latin typeface="Verdana"/>
              </a:rPr>
              <a:t>point spread
function</a:t>
            </a:r>
            <a:endParaRPr/>
          </a:p>
        </p:txBody>
      </p:sp>
      <p:sp>
        <p:nvSpPr>
          <p:cNvPr id="9" name="CustomShape 6"/>
          <p:cNvSpPr/>
          <p:nvPr/>
        </p:nvSpPr>
        <p:spPr>
          <a:xfrm>
            <a:off x="7107480" y="1232460"/>
            <a:ext cx="180612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600">
                <a:latin typeface="Verdana"/>
              </a:rPr>
              <a:t>energy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1600">
                <a:latin typeface="Verdana"/>
              </a:rPr>
              <a:t>dispersion</a:t>
            </a:r>
            <a:endParaRPr/>
          </a:p>
        </p:txBody>
      </p:sp>
      <p:sp>
        <p:nvSpPr>
          <p:cNvPr id="10" name="CustomShape 7"/>
          <p:cNvSpPr/>
          <p:nvPr/>
        </p:nvSpPr>
        <p:spPr>
          <a:xfrm>
            <a:off x="3147840" y="1229940"/>
            <a:ext cx="1265400" cy="5806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600" dirty="0">
                <a:latin typeface="Verdana"/>
              </a:rPr>
              <a:t>effective
area (cm2)</a:t>
            </a:r>
            <a:endParaRPr dirty="0"/>
          </a:p>
        </p:txBody>
      </p:sp>
      <p:sp>
        <p:nvSpPr>
          <p:cNvPr id="11" name="Line 8"/>
          <p:cNvSpPr/>
          <p:nvPr/>
        </p:nvSpPr>
        <p:spPr>
          <a:xfrm>
            <a:off x="3060000" y="1228500"/>
            <a:ext cx="1296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2" name="Line 9"/>
          <p:cNvSpPr/>
          <p:nvPr/>
        </p:nvSpPr>
        <p:spPr>
          <a:xfrm>
            <a:off x="4680000" y="1228500"/>
            <a:ext cx="2088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3" name="Line 10"/>
          <p:cNvSpPr/>
          <p:nvPr/>
        </p:nvSpPr>
        <p:spPr>
          <a:xfrm>
            <a:off x="7272000" y="1228500"/>
            <a:ext cx="144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pic>
        <p:nvPicPr>
          <p:cNvPr id="14" name="Imag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640" y="1804500"/>
            <a:ext cx="2268720" cy="43704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600" y="1816740"/>
            <a:ext cx="1555560" cy="38376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0" y="832500"/>
            <a:ext cx="8483760" cy="361080"/>
          </a:xfrm>
          <a:prstGeom prst="rect">
            <a:avLst/>
          </a:prstGeom>
        </p:spPr>
      </p:pic>
      <p:sp>
        <p:nvSpPr>
          <p:cNvPr id="17" name="CustomShape 7"/>
          <p:cNvSpPr/>
          <p:nvPr/>
        </p:nvSpPr>
        <p:spPr>
          <a:xfrm>
            <a:off x="576000" y="1886573"/>
            <a:ext cx="2811600" cy="354967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600" b="1" dirty="0" smtClean="0">
                <a:latin typeface="Verdana"/>
              </a:rPr>
              <a:t>Full area, no angle </a:t>
            </a:r>
            <a:r>
              <a:rPr lang="fr-FR" sz="1600" b="1" dirty="0" err="1" smtClean="0">
                <a:latin typeface="Verdana"/>
              </a:rPr>
              <a:t>cuts</a:t>
            </a:r>
            <a:endParaRPr b="1" dirty="0"/>
          </a:p>
        </p:txBody>
      </p:sp>
      <p:cxnSp>
        <p:nvCxnSpPr>
          <p:cNvPr id="18" name="Connecteur droit avec flèche 17"/>
          <p:cNvCxnSpPr>
            <a:endCxn id="10" idx="1"/>
          </p:cNvCxnSpPr>
          <p:nvPr/>
        </p:nvCxnSpPr>
        <p:spPr>
          <a:xfrm flipV="1">
            <a:off x="2463203" y="1520280"/>
            <a:ext cx="684637" cy="366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ta-respon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528"/>
            <a:ext cx="9144000" cy="4047822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29707" y="3942677"/>
            <a:ext cx="180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stacked response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2506155" y="3731823"/>
            <a:ext cx="202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 tables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2787195" y="3321203"/>
            <a:ext cx="173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XSPEC-like (1DC)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2813972" y="2951191"/>
            <a:ext cx="17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Response tables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8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514" y="5474033"/>
            <a:ext cx="2161885" cy="6752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19" y="764695"/>
            <a:ext cx="6132781" cy="454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42900" y="5337863"/>
            <a:ext cx="483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on-axis information</a:t>
            </a:r>
          </a:p>
          <a:p>
            <a:r>
              <a:rPr lang="en-GB" dirty="0" err="1" smtClean="0"/>
              <a:t>A</a:t>
            </a:r>
            <a:r>
              <a:rPr lang="en-GB" baseline="-25000" dirty="0" err="1" smtClean="0"/>
              <a:t>eff</a:t>
            </a:r>
            <a:r>
              <a:rPr lang="en-GB" dirty="0" smtClean="0"/>
              <a:t> and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rate</a:t>
            </a:r>
            <a:r>
              <a:rPr lang="en-GB" dirty="0" smtClean="0"/>
              <a:t> off-axis dependence modelled using</a:t>
            </a:r>
          </a:p>
          <a:p>
            <a:r>
              <a:rPr lang="en-GB" dirty="0" smtClean="0"/>
              <a:t>Gaussians assumed for PSF and energy dispersion 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6553200" y="700107"/>
            <a:ext cx="26626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Courier"/>
                <a:cs typeface="Courier"/>
              </a:rPr>
              <a:t>GCTAAeffPerfTable</a:t>
            </a:r>
            <a:endParaRPr lang="en-GB" sz="1400" dirty="0">
              <a:latin typeface="Courier"/>
              <a:cs typeface="Courier"/>
            </a:endParaRPr>
          </a:p>
          <a:p>
            <a:r>
              <a:rPr lang="en-GB" sz="1400" dirty="0" err="1" smtClean="0">
                <a:latin typeface="Courier"/>
                <a:cs typeface="Courier"/>
              </a:rPr>
              <a:t>GCTAPsfPerfTable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 err="1" smtClean="0">
                <a:latin typeface="Courier"/>
                <a:cs typeface="Courier"/>
              </a:rPr>
              <a:t>GCTAEdispPerfTable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 err="1" smtClean="0">
                <a:latin typeface="Courier"/>
                <a:cs typeface="Courier"/>
              </a:rPr>
              <a:t>GCTABackgroundPerfTable</a:t>
            </a:r>
            <a:endParaRPr lang="en-GB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11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ARF, RMF, PSF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vectors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09" y="955196"/>
            <a:ext cx="2287505" cy="33120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677" y="955196"/>
            <a:ext cx="3550123" cy="33120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726" y="955196"/>
            <a:ext cx="2970504" cy="33120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482" y="5487127"/>
            <a:ext cx="2161885" cy="67526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42900" y="5337863"/>
            <a:ext cx="3916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on-axis information</a:t>
            </a:r>
          </a:p>
          <a:p>
            <a:r>
              <a:rPr lang="en-GB" dirty="0" err="1" smtClean="0"/>
              <a:t>A</a:t>
            </a:r>
            <a:r>
              <a:rPr lang="en-GB" baseline="-25000" dirty="0" err="1" smtClean="0"/>
              <a:t>eff</a:t>
            </a:r>
            <a:r>
              <a:rPr lang="en-GB" dirty="0" smtClean="0"/>
              <a:t> </a:t>
            </a:r>
            <a:r>
              <a:rPr lang="en-GB" dirty="0" smtClean="0"/>
              <a:t>off</a:t>
            </a:r>
            <a:r>
              <a:rPr lang="en-GB" dirty="0" smtClean="0"/>
              <a:t>-axis dependence modelled using</a:t>
            </a:r>
          </a:p>
          <a:p>
            <a:r>
              <a:rPr lang="en-GB" dirty="0" smtClean="0"/>
              <a:t>Gaussian assumed for PSF</a:t>
            </a: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6088726" y="4383756"/>
            <a:ext cx="15852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urier"/>
                <a:cs typeface="Courier"/>
              </a:rPr>
              <a:t>GCTAAeffArf</a:t>
            </a:r>
            <a:endParaRPr lang="en-GB" sz="1400" dirty="0">
              <a:latin typeface="Courier"/>
              <a:cs typeface="Courier"/>
            </a:endParaRPr>
          </a:p>
          <a:p>
            <a:r>
              <a:rPr lang="en-GB" sz="1400" dirty="0" err="1" smtClean="0">
                <a:latin typeface="Courier"/>
                <a:cs typeface="Courier"/>
              </a:rPr>
              <a:t>GCTAPsfVector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 err="1" smtClean="0">
                <a:latin typeface="Courier"/>
                <a:cs typeface="Courier"/>
              </a:rPr>
              <a:t>GCTAEdispRmf</a:t>
            </a:r>
            <a:endParaRPr lang="en-GB" sz="1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7018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 considerations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</a:t>
            </a:fld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003301" y="90034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Minimise maintenance costs and maximise community involvement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22400"/>
            <a:ext cx="4294580" cy="2590800"/>
          </a:xfrm>
          <a:prstGeom prst="rect">
            <a:avLst/>
          </a:prstGeom>
        </p:spPr>
      </p:pic>
      <p:pic>
        <p:nvPicPr>
          <p:cNvPr id="15" name="Image 14" descr="cta-worl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17" y="1511300"/>
            <a:ext cx="4319243" cy="24384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2401" y="4112785"/>
            <a:ext cx="4410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Define </a:t>
            </a:r>
            <a:r>
              <a:rPr lang="en-GB" sz="1400" dirty="0"/>
              <a:t>and enforce coding rules (code quality)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Avoid dependencies (full control over product)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Support widely used platforms (Linux, Mac OS X, Solaris)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Automatize unit testing, integration and deployment (continuous integration system &amp; quality check)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619117" y="4112785"/>
            <a:ext cx="4410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Open source development (end users develop the code)</a:t>
            </a:r>
            <a:endParaRPr lang="en-GB" sz="1400" dirty="0"/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Follow an </a:t>
            </a:r>
            <a:r>
              <a:rPr lang="en-GB" sz="1400" dirty="0" smtClean="0"/>
              <a:t>Agile </a:t>
            </a:r>
            <a:r>
              <a:rPr lang="en-GB" sz="1400" dirty="0" smtClean="0"/>
              <a:t>development model (implement what end users need)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Follow analysis models used in the high-energy astronomy domain (Fermi, INTEGRAL, XMM, Chandra, etc.)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956300" y="1270000"/>
            <a:ext cx="169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CTA Consortium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456750" cy="50008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2600" y="3998027"/>
            <a:ext cx="1908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urier"/>
                <a:cs typeface="Courier"/>
              </a:rPr>
              <a:t>GCTAAeff2D</a:t>
            </a:r>
            <a:endParaRPr lang="en-GB" sz="1400" dirty="0">
              <a:latin typeface="Courier"/>
              <a:cs typeface="Courier"/>
            </a:endParaRPr>
          </a:p>
          <a:p>
            <a:r>
              <a:rPr lang="en-GB" sz="1400" dirty="0" smtClean="0">
                <a:latin typeface="Courier"/>
                <a:cs typeface="Courier"/>
              </a:rPr>
              <a:t>GCTAPsf2D</a:t>
            </a:r>
          </a:p>
          <a:p>
            <a:r>
              <a:rPr lang="en-GB" sz="1400" dirty="0" smtClean="0">
                <a:latin typeface="Courier"/>
                <a:cs typeface="Courier"/>
              </a:rPr>
              <a:t>GCTAEdisp2D</a:t>
            </a:r>
            <a:endParaRPr lang="en-GB" sz="1400" dirty="0" smtClean="0">
              <a:latin typeface="Courier"/>
              <a:cs typeface="Courier"/>
            </a:endParaRPr>
          </a:p>
          <a:p>
            <a:r>
              <a:rPr lang="en-GB" sz="1400" dirty="0" smtClean="0">
                <a:latin typeface="Courier"/>
                <a:cs typeface="Courier"/>
              </a:rPr>
              <a:t>GCTABackground3D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2600" y="5289989"/>
            <a:ext cx="4420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extension per response component</a:t>
            </a:r>
          </a:p>
          <a:p>
            <a:r>
              <a:rPr lang="en-GB" dirty="0" smtClean="0"/>
              <a:t>All response component in single file</a:t>
            </a:r>
          </a:p>
          <a:p>
            <a:r>
              <a:rPr lang="en-GB" dirty="0" smtClean="0"/>
              <a:t>Future: all response components in event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25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41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" y="1850749"/>
            <a:ext cx="8497521" cy="1334322"/>
          </a:xfrm>
          <a:prstGeom prst="rect">
            <a:avLst/>
          </a:prstGeom>
        </p:spPr>
      </p:pic>
      <p:sp>
        <p:nvSpPr>
          <p:cNvPr id="7" name="Accolade fermante 6"/>
          <p:cNvSpPr/>
          <p:nvPr/>
        </p:nvSpPr>
        <p:spPr>
          <a:xfrm rot="16200000" flipV="1">
            <a:off x="2074401" y="477122"/>
            <a:ext cx="235680" cy="22930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colade fermante 10"/>
          <p:cNvSpPr/>
          <p:nvPr/>
        </p:nvSpPr>
        <p:spPr>
          <a:xfrm rot="16200000" flipV="1">
            <a:off x="4519877" y="477117"/>
            <a:ext cx="235680" cy="22930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colade fermante 11"/>
          <p:cNvSpPr/>
          <p:nvPr/>
        </p:nvSpPr>
        <p:spPr>
          <a:xfrm rot="16200000" flipV="1">
            <a:off x="6299683" y="1075566"/>
            <a:ext cx="235680" cy="10699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ccolade fermante 12"/>
          <p:cNvSpPr/>
          <p:nvPr/>
        </p:nvSpPr>
        <p:spPr>
          <a:xfrm rot="16200000" flipV="1">
            <a:off x="7611361" y="973175"/>
            <a:ext cx="261876" cy="12747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237803" y="1136475"/>
            <a:ext cx="190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axis 1 bins [LO, HI]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3687574" y="1115959"/>
            <a:ext cx="190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axis 2 bins [LO, HI]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019800" y="1103784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1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7350593" y="1136487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 2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15465" y="3391355"/>
            <a:ext cx="61803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Format of Fermi/LAT instrument response files</a:t>
            </a:r>
          </a:p>
          <a:p>
            <a:r>
              <a:rPr lang="en-GB" dirty="0" smtClean="0"/>
              <a:t>Can handle n-dimensional cubes (don’t need to be contiguous)</a:t>
            </a:r>
          </a:p>
          <a:p>
            <a:r>
              <a:rPr lang="en-GB" dirty="0" smtClean="0"/>
              <a:t>Can handle arbitrary number of data blocks</a:t>
            </a:r>
          </a:p>
          <a:p>
            <a:r>
              <a:rPr lang="en-GB" dirty="0" smtClean="0"/>
              <a:t>Can handle parametric models (each data block is a parameter)</a:t>
            </a:r>
          </a:p>
          <a:p>
            <a:r>
              <a:rPr lang="en-GB" dirty="0" smtClean="0"/>
              <a:t>Handling of this format implement by class </a:t>
            </a:r>
            <a:r>
              <a:rPr lang="en-GB" dirty="0" err="1" smtClean="0"/>
              <a:t>GCTAResponseTable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22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1" y="1204651"/>
            <a:ext cx="5971316" cy="937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10" y="3281874"/>
            <a:ext cx="8635573" cy="8704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5466" y="861507"/>
            <a:ext cx="14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Effective area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0931" y="2142296"/>
            <a:ext cx="578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energy and off axis angle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Store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eff</a:t>
            </a:r>
            <a:r>
              <a:rPr lang="en-GB" dirty="0" smtClean="0"/>
              <a:t> values as function or true or measured energy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67838" y="2925636"/>
            <a:ext cx="224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Point spread function</a:t>
            </a:r>
            <a:endParaRPr lang="en-GB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20210" y="5149194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energy and off axis angle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Two parametric variants: 3-Gaussians (6 parameters), King function (2 parameters)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7" y="4239236"/>
            <a:ext cx="5489147" cy="8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0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43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1" y="1204651"/>
            <a:ext cx="5971316" cy="937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10" y="3281874"/>
            <a:ext cx="8635573" cy="8704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5466" y="861507"/>
            <a:ext cx="14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Effective area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0931" y="2142296"/>
            <a:ext cx="5788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energy and off axis angle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Store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eff</a:t>
            </a:r>
            <a:r>
              <a:rPr lang="en-GB" dirty="0" smtClean="0"/>
              <a:t> values as function or true or measured energy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67838" y="2925636"/>
            <a:ext cx="224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Point spread function</a:t>
            </a:r>
            <a:endParaRPr lang="en-GB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20210" y="5149194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energy and off axis angle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Two parametric variants: 3-Gaussians (6 parameters), King function (2 parameters)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57" y="4239236"/>
            <a:ext cx="5489147" cy="8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5466" y="861507"/>
            <a:ext cx="18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Energy dispersion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0931" y="2391083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true energy, </a:t>
            </a:r>
            <a:r>
              <a:rPr lang="en-GB" dirty="0" err="1" smtClean="0"/>
              <a:t>E</a:t>
            </a:r>
            <a:r>
              <a:rPr lang="en-GB" baseline="-25000" dirty="0" err="1" smtClean="0"/>
              <a:t>reco</a:t>
            </a:r>
            <a:r>
              <a:rPr lang="en-GB" dirty="0"/>
              <a:t>/</a:t>
            </a:r>
            <a:r>
              <a:rPr lang="en-GB" dirty="0" err="1"/>
              <a:t>E</a:t>
            </a:r>
            <a:r>
              <a:rPr lang="en-GB" baseline="-25000" dirty="0" err="1"/>
              <a:t>true</a:t>
            </a:r>
            <a:r>
              <a:rPr lang="en-GB" dirty="0"/>
              <a:t> </a:t>
            </a:r>
            <a:r>
              <a:rPr lang="en-GB" dirty="0" smtClean="0"/>
              <a:t> and off axis angle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Store migration matrix (3D)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10" y="1230839"/>
            <a:ext cx="8491549" cy="11995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82" y="3066533"/>
            <a:ext cx="4676328" cy="32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tables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5466" y="861507"/>
            <a:ext cx="185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Background rates</a:t>
            </a:r>
            <a:endParaRPr lang="en-GB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0931" y="2391083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Function of DETX, DETY and measured energy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Store rates per energy and solid angle (3D)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1" y="1191557"/>
            <a:ext cx="8596294" cy="12113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17" y="3063602"/>
            <a:ext cx="3071062" cy="32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usage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2" y="764694"/>
            <a:ext cx="3948518" cy="546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9945" y="688495"/>
            <a:ext cx="46019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Set calibration </a:t>
            </a:r>
            <a:r>
              <a:rPr lang="fr-FR" u="sng" dirty="0" err="1" smtClean="0"/>
              <a:t>database</a:t>
            </a:r>
            <a:r>
              <a:rPr lang="fr-FR" u="sng" dirty="0" smtClean="0"/>
              <a:t> </a:t>
            </a:r>
            <a:r>
              <a:rPr lang="fr-FR" u="sng" dirty="0" err="1" smtClean="0"/>
              <a:t>root</a:t>
            </a:r>
            <a:r>
              <a:rPr lang="fr-FR" u="sng" dirty="0" smtClean="0"/>
              <a:t>:</a:t>
            </a:r>
            <a:endParaRPr lang="fr-FR" u="sng" dirty="0" smtClean="0">
              <a:latin typeface="Courier"/>
              <a:cs typeface="Courier"/>
            </a:endParaRPr>
          </a:p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export</a:t>
            </a:r>
            <a:r>
              <a:rPr lang="fr-FR" sz="1400" dirty="0" smtClean="0">
                <a:latin typeface="Courier"/>
                <a:cs typeface="Courier"/>
              </a:rPr>
              <a:t>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CALDB</a:t>
            </a:r>
            <a:r>
              <a:rPr lang="fr-FR" sz="1400" dirty="0" smtClean="0">
                <a:latin typeface="Courier"/>
                <a:cs typeface="Courier"/>
              </a:rPr>
              <a:t>=/</a:t>
            </a:r>
            <a:r>
              <a:rPr lang="fr-FR" sz="1400" dirty="0" err="1" smtClean="0">
                <a:latin typeface="Courier"/>
                <a:cs typeface="Courier"/>
              </a:rPr>
              <a:t>usr</a:t>
            </a:r>
            <a:r>
              <a:rPr lang="fr-FR" sz="1400" dirty="0" smtClean="0">
                <a:latin typeface="Courier"/>
                <a:cs typeface="Courier"/>
              </a:rPr>
              <a:t>/local/gamma/</a:t>
            </a:r>
            <a:r>
              <a:rPr lang="fr-FR" sz="1400" dirty="0" err="1" smtClean="0">
                <a:latin typeface="Courier"/>
                <a:cs typeface="Courier"/>
              </a:rPr>
              <a:t>share</a:t>
            </a:r>
            <a:r>
              <a:rPr lang="fr-FR" sz="1400" dirty="0" smtClean="0">
                <a:latin typeface="Courier"/>
                <a:cs typeface="Courier"/>
              </a:rPr>
              <a:t>/</a:t>
            </a:r>
            <a:r>
              <a:rPr lang="fr-FR" sz="1400" dirty="0" err="1" smtClean="0">
                <a:latin typeface="Courier"/>
                <a:cs typeface="Courier"/>
              </a:rPr>
              <a:t>caldb</a:t>
            </a:r>
            <a:endParaRPr lang="en-GB" sz="1400" dirty="0">
              <a:latin typeface="Courier"/>
              <a:cs typeface="Courier"/>
            </a:endParaRPr>
          </a:p>
        </p:txBody>
      </p:sp>
      <p:cxnSp>
        <p:nvCxnSpPr>
          <p:cNvPr id="8" name="Connecteur en angle 7"/>
          <p:cNvCxnSpPr>
            <a:stCxn id="6" idx="2"/>
          </p:cNvCxnSpPr>
          <p:nvPr/>
        </p:nvCxnSpPr>
        <p:spPr>
          <a:xfrm rot="5400000">
            <a:off x="4158554" y="-967582"/>
            <a:ext cx="301529" cy="47832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235200" y="1917700"/>
            <a:ext cx="241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9345" y="1729895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mission</a:t>
            </a:r>
            <a:endParaRPr lang="en-GB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451100" y="2095500"/>
            <a:ext cx="31543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086" y="1910672"/>
            <a:ext cx="126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fr-FR" sz="1400" dirty="0" smtClean="0">
                <a:solidFill>
                  <a:srgbClr val="0000FF"/>
                </a:solidFill>
                <a:latin typeface="Courier"/>
                <a:cs typeface="Courier"/>
              </a:rPr>
              <a:t>nstrument</a:t>
            </a:r>
            <a:endParaRPr lang="en-GB" sz="1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687759" y="2451100"/>
            <a:ext cx="21415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45970" y="2284511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rspname</a:t>
            </a:r>
            <a:endParaRPr lang="en-GB" sz="14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04524" y="2742664"/>
            <a:ext cx="4572000" cy="276998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fr-FR" u="sng" dirty="0" err="1" smtClean="0"/>
              <a:t>Specifying</a:t>
            </a:r>
            <a:r>
              <a:rPr lang="fr-FR" u="sng" dirty="0" smtClean="0"/>
              <a:t> </a:t>
            </a:r>
            <a:r>
              <a:rPr lang="fr-FR" u="sng" dirty="0" err="1" smtClean="0"/>
              <a:t>response</a:t>
            </a:r>
            <a:r>
              <a:rPr lang="fr-FR" u="sng" dirty="0" smtClean="0"/>
              <a:t> as input </a:t>
            </a:r>
            <a:r>
              <a:rPr lang="fr-FR" u="sng" dirty="0" err="1" smtClean="0"/>
              <a:t>parameters</a:t>
            </a:r>
            <a:r>
              <a:rPr lang="fr-FR" u="sng" dirty="0" smtClean="0"/>
              <a:t>:</a:t>
            </a:r>
            <a:endParaRPr lang="fr-FR" u="sng" dirty="0">
              <a:latin typeface="Courier"/>
              <a:cs typeface="Courier"/>
            </a:endParaRPr>
          </a:p>
          <a:p>
            <a:r>
              <a:rPr lang="it-IT" sz="1200" dirty="0" smtClean="0">
                <a:latin typeface="Courier"/>
                <a:cs typeface="Courier"/>
              </a:rPr>
              <a:t>$ </a:t>
            </a:r>
            <a:r>
              <a:rPr lang="it-IT" sz="1200" dirty="0" err="1">
                <a:latin typeface="Courier"/>
                <a:cs typeface="Courier"/>
              </a:rPr>
              <a:t>ctobssim</a:t>
            </a:r>
            <a:endParaRPr lang="it-IT" sz="1200" dirty="0">
              <a:latin typeface="Courier"/>
              <a:cs typeface="Courier"/>
            </a:endParaRPr>
          </a:p>
          <a:p>
            <a:r>
              <a:rPr lang="nb-NO" sz="1200" dirty="0">
                <a:latin typeface="Courier"/>
                <a:cs typeface="Courier"/>
              </a:rPr>
              <a:t>Model [$CTOOLS/</a:t>
            </a:r>
            <a:r>
              <a:rPr lang="nb-NO" sz="1200" dirty="0" err="1">
                <a:latin typeface="Courier"/>
                <a:cs typeface="Courier"/>
              </a:rPr>
              <a:t>share</a:t>
            </a:r>
            <a:r>
              <a:rPr lang="nb-NO" sz="1200" dirty="0">
                <a:latin typeface="Courier"/>
                <a:cs typeface="Courier"/>
              </a:rPr>
              <a:t>/</a:t>
            </a:r>
            <a:r>
              <a:rPr lang="nb-NO" sz="1200" dirty="0" err="1">
                <a:latin typeface="Courier"/>
                <a:cs typeface="Courier"/>
              </a:rPr>
              <a:t>models</a:t>
            </a:r>
            <a:r>
              <a:rPr lang="nb-NO" sz="1200" dirty="0">
                <a:latin typeface="Courier"/>
                <a:cs typeface="Courier"/>
              </a:rPr>
              <a:t>/</a:t>
            </a:r>
            <a:r>
              <a:rPr lang="nb-NO" sz="1200" dirty="0" err="1">
                <a:latin typeface="Courier"/>
                <a:cs typeface="Courier"/>
              </a:rPr>
              <a:t>crab.xml</a:t>
            </a:r>
            <a:r>
              <a:rPr lang="nb-NO" sz="1200" dirty="0">
                <a:latin typeface="Courier"/>
                <a:cs typeface="Courier"/>
              </a:rPr>
              <a:t>]</a:t>
            </a:r>
          </a:p>
          <a:p>
            <a:r>
              <a:rPr lang="fr-FR" sz="1200" dirty="0">
                <a:solidFill>
                  <a:srgbClr val="0000FF"/>
                </a:solidFill>
                <a:latin typeface="Courier"/>
                <a:cs typeface="Courier"/>
              </a:rPr>
              <a:t>Calibration </a:t>
            </a:r>
            <a:r>
              <a:rPr lang="fr-FR" sz="1200" dirty="0" err="1">
                <a:solidFill>
                  <a:srgbClr val="0000FF"/>
                </a:solidFill>
                <a:latin typeface="Courier"/>
                <a:cs typeface="Courier"/>
              </a:rPr>
              <a:t>database</a:t>
            </a:r>
            <a:r>
              <a:rPr lang="fr-FR" sz="12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fr-FR" sz="1200" dirty="0" smtClean="0">
                <a:solidFill>
                  <a:srgbClr val="0000FF"/>
                </a:solidFill>
                <a:latin typeface="Courier"/>
                <a:cs typeface="Courier"/>
              </a:rPr>
              <a:t>[</a:t>
            </a:r>
            <a:r>
              <a:rPr lang="fr-FR" sz="1200" dirty="0" err="1" smtClean="0">
                <a:solidFill>
                  <a:srgbClr val="0000FF"/>
                </a:solidFill>
                <a:latin typeface="Courier"/>
                <a:cs typeface="Courier"/>
              </a:rPr>
              <a:t>aar</a:t>
            </a:r>
            <a:r>
              <a:rPr lang="fr-FR" sz="1200" dirty="0" smtClean="0">
                <a:solidFill>
                  <a:srgbClr val="0000FF"/>
                </a:solidFill>
                <a:latin typeface="Courier"/>
                <a:cs typeface="Courier"/>
              </a:rPr>
              <a:t>]</a:t>
            </a:r>
            <a:endParaRPr lang="fr-FR" sz="12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Instrument response function 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[DESY20140105_50h]</a:t>
            </a:r>
            <a:endParaRPr lang="en-US" sz="12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RA of pointing (degrees) (0-360) [83.63]</a:t>
            </a:r>
          </a:p>
          <a:p>
            <a:r>
              <a:rPr lang="en-US" sz="1200" dirty="0">
                <a:latin typeface="Courier"/>
                <a:cs typeface="Courier"/>
              </a:rPr>
              <a:t>Dec of pointing (degrees) (-90-90) [22.01]</a:t>
            </a:r>
          </a:p>
          <a:p>
            <a:r>
              <a:rPr lang="en-US" sz="1200" dirty="0">
                <a:latin typeface="Courier"/>
                <a:cs typeface="Courier"/>
              </a:rPr>
              <a:t>Radius of FOV (degrees) (0-180) [5.0]</a:t>
            </a:r>
          </a:p>
          <a:p>
            <a:r>
              <a:rPr lang="en-US" sz="1200" dirty="0">
                <a:latin typeface="Courier"/>
                <a:cs typeface="Courier"/>
              </a:rPr>
              <a:t>Start time (MET in s) (0) [0.0]</a:t>
            </a:r>
          </a:p>
          <a:p>
            <a:r>
              <a:rPr lang="en-US" sz="1200" dirty="0">
                <a:latin typeface="Courier"/>
                <a:cs typeface="Courier"/>
              </a:rPr>
              <a:t>End time (MET in s) (0) [1800.0]</a:t>
            </a:r>
          </a:p>
          <a:p>
            <a:r>
              <a:rPr lang="hu-HU" sz="1200" dirty="0">
                <a:latin typeface="Courier"/>
                <a:cs typeface="Courier"/>
              </a:rPr>
              <a:t>Lower energy limit (TeV) (0) [0.1]</a:t>
            </a:r>
          </a:p>
          <a:p>
            <a:r>
              <a:rPr lang="hu-HU" sz="1200" dirty="0">
                <a:latin typeface="Courier"/>
                <a:cs typeface="Courier"/>
              </a:rPr>
              <a:t>Upper energy limit (TeV) (0) [100.0]</a:t>
            </a:r>
          </a:p>
          <a:p>
            <a:r>
              <a:rPr lang="en-US" sz="1200" dirty="0">
                <a:latin typeface="Courier"/>
                <a:cs typeface="Courier"/>
              </a:rPr>
              <a:t>Output event data file or observation definition file [</a:t>
            </a:r>
            <a:r>
              <a:rPr lang="en-US" sz="1200" dirty="0" err="1">
                <a:latin typeface="Courier"/>
                <a:cs typeface="Courier"/>
              </a:rPr>
              <a:t>events.fits</a:t>
            </a:r>
            <a:r>
              <a:rPr lang="en-US" sz="1200" dirty="0">
                <a:latin typeface="Courier"/>
                <a:cs typeface="Courier"/>
              </a:rPr>
              <a:t>]</a:t>
            </a:r>
            <a:endParaRPr lang="en-GB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0989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usage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2" y="764694"/>
            <a:ext cx="3948518" cy="546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9945" y="688495"/>
            <a:ext cx="46019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Set calibration </a:t>
            </a:r>
            <a:r>
              <a:rPr lang="fr-FR" u="sng" dirty="0" err="1" smtClean="0"/>
              <a:t>database</a:t>
            </a:r>
            <a:r>
              <a:rPr lang="fr-FR" u="sng" dirty="0" smtClean="0"/>
              <a:t> </a:t>
            </a:r>
            <a:r>
              <a:rPr lang="fr-FR" u="sng" dirty="0" err="1" smtClean="0"/>
              <a:t>root</a:t>
            </a:r>
            <a:r>
              <a:rPr lang="fr-FR" u="sng" dirty="0" smtClean="0"/>
              <a:t>:</a:t>
            </a:r>
            <a:endParaRPr lang="fr-FR" u="sng" dirty="0" smtClean="0">
              <a:latin typeface="Courier"/>
              <a:cs typeface="Courier"/>
            </a:endParaRPr>
          </a:p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export</a:t>
            </a:r>
            <a:r>
              <a:rPr lang="fr-FR" sz="1400" dirty="0" smtClean="0">
                <a:latin typeface="Courier"/>
                <a:cs typeface="Courier"/>
              </a:rPr>
              <a:t>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CALDB</a:t>
            </a:r>
            <a:r>
              <a:rPr lang="fr-FR" sz="1400" dirty="0" smtClean="0">
                <a:latin typeface="Courier"/>
                <a:cs typeface="Courier"/>
              </a:rPr>
              <a:t>=/</a:t>
            </a:r>
            <a:r>
              <a:rPr lang="fr-FR" sz="1400" dirty="0" err="1" smtClean="0">
                <a:latin typeface="Courier"/>
                <a:cs typeface="Courier"/>
              </a:rPr>
              <a:t>usr</a:t>
            </a:r>
            <a:r>
              <a:rPr lang="fr-FR" sz="1400" dirty="0" smtClean="0">
                <a:latin typeface="Courier"/>
                <a:cs typeface="Courier"/>
              </a:rPr>
              <a:t>/local/gamma/</a:t>
            </a:r>
            <a:r>
              <a:rPr lang="fr-FR" sz="1400" dirty="0" err="1" smtClean="0">
                <a:latin typeface="Courier"/>
                <a:cs typeface="Courier"/>
              </a:rPr>
              <a:t>share</a:t>
            </a:r>
            <a:r>
              <a:rPr lang="fr-FR" sz="1400" dirty="0" smtClean="0">
                <a:latin typeface="Courier"/>
                <a:cs typeface="Courier"/>
              </a:rPr>
              <a:t>/</a:t>
            </a:r>
            <a:r>
              <a:rPr lang="fr-FR" sz="1400" dirty="0" err="1" smtClean="0">
                <a:latin typeface="Courier"/>
                <a:cs typeface="Courier"/>
              </a:rPr>
              <a:t>caldb</a:t>
            </a:r>
            <a:endParaRPr lang="en-GB" sz="1400" dirty="0">
              <a:latin typeface="Courier"/>
              <a:cs typeface="Courier"/>
            </a:endParaRPr>
          </a:p>
        </p:txBody>
      </p:sp>
      <p:cxnSp>
        <p:nvCxnSpPr>
          <p:cNvPr id="8" name="Connecteur en angle 7"/>
          <p:cNvCxnSpPr>
            <a:stCxn id="6" idx="2"/>
          </p:cNvCxnSpPr>
          <p:nvPr/>
        </p:nvCxnSpPr>
        <p:spPr>
          <a:xfrm rot="5400000">
            <a:off x="4158554" y="-967582"/>
            <a:ext cx="301529" cy="47832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235200" y="1917700"/>
            <a:ext cx="241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9345" y="1729895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mission</a:t>
            </a:r>
            <a:endParaRPr lang="en-GB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451100" y="2095500"/>
            <a:ext cx="31543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086" y="1910672"/>
            <a:ext cx="126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fr-FR" sz="1400" dirty="0" smtClean="0">
                <a:solidFill>
                  <a:srgbClr val="0000FF"/>
                </a:solidFill>
                <a:latin typeface="Courier"/>
                <a:cs typeface="Courier"/>
              </a:rPr>
              <a:t>nstrument</a:t>
            </a:r>
            <a:endParaRPr lang="en-GB" sz="1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687759" y="2451100"/>
            <a:ext cx="21415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45970" y="2284511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rspname</a:t>
            </a:r>
            <a:endParaRPr lang="en-GB" sz="14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0707" y="3300928"/>
            <a:ext cx="7457276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u="sng" dirty="0" err="1" smtClean="0"/>
              <a:t>Specifying</a:t>
            </a:r>
            <a:r>
              <a:rPr lang="fr-FR" u="sng" dirty="0" smtClean="0"/>
              <a:t> </a:t>
            </a:r>
            <a:r>
              <a:rPr lang="fr-FR" u="sng" dirty="0" err="1" smtClean="0"/>
              <a:t>response</a:t>
            </a:r>
            <a:r>
              <a:rPr lang="fr-FR" u="sng" dirty="0" smtClean="0"/>
              <a:t> in XML observation </a:t>
            </a:r>
            <a:r>
              <a:rPr lang="fr-FR" u="sng" dirty="0" err="1" smtClean="0"/>
              <a:t>definition</a:t>
            </a:r>
            <a:r>
              <a:rPr lang="fr-FR" u="sng" dirty="0" smtClean="0"/>
              <a:t> file:</a:t>
            </a:r>
            <a:endParaRPr lang="fr-FR" u="sng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&lt;</a:t>
            </a:r>
            <a:r>
              <a:rPr lang="en-US" sz="1200" b="1" dirty="0" err="1">
                <a:solidFill>
                  <a:srgbClr val="008000"/>
                </a:solidFill>
                <a:latin typeface="Courier"/>
                <a:cs typeface="Courier"/>
              </a:rPr>
              <a:t>observation_list</a:t>
            </a:r>
            <a:r>
              <a:rPr lang="en-US" sz="1200" dirty="0">
                <a:latin typeface="Courier"/>
                <a:cs typeface="Courier"/>
              </a:rPr>
              <a:t> title="observation library"</a:t>
            </a:r>
            <a:r>
              <a:rPr lang="en-US" sz="1200" b="1" dirty="0">
                <a:latin typeface="Courier"/>
                <a:cs typeface="Courier"/>
              </a:rPr>
              <a:t>&gt;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</a:t>
            </a:r>
            <a:r>
              <a:rPr lang="en-US" sz="1200" b="1" dirty="0">
                <a:latin typeface="Courier"/>
                <a:cs typeface="Courier"/>
              </a:rPr>
              <a:t>&lt;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observation</a:t>
            </a:r>
            <a:r>
              <a:rPr lang="en-US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name="Crab" id="00001" instrument="CTA"</a:t>
            </a:r>
            <a:r>
              <a:rPr lang="en-US" sz="1200" b="1" dirty="0">
                <a:latin typeface="Courier"/>
                <a:cs typeface="Courier"/>
              </a:rPr>
              <a:t>&gt;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</a:t>
            </a:r>
            <a:r>
              <a:rPr lang="en-US" sz="1200" b="1" dirty="0">
                <a:latin typeface="Courier"/>
                <a:cs typeface="Courier"/>
              </a:rPr>
              <a:t>&lt;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parameter</a:t>
            </a:r>
            <a:r>
              <a:rPr lang="en-US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name="</a:t>
            </a:r>
            <a:r>
              <a:rPr lang="en-US" sz="1200" dirty="0" err="1">
                <a:latin typeface="Courier"/>
                <a:cs typeface="Courier"/>
              </a:rPr>
              <a:t>EventList</a:t>
            </a:r>
            <a:r>
              <a:rPr lang="en-US" sz="1200" dirty="0">
                <a:latin typeface="Courier"/>
                <a:cs typeface="Courier"/>
              </a:rPr>
              <a:t>"   file="</a:t>
            </a:r>
            <a:r>
              <a:rPr lang="en-US" sz="1200" dirty="0" err="1">
                <a:latin typeface="Courier"/>
                <a:cs typeface="Courier"/>
              </a:rPr>
              <a:t>events.fits</a:t>
            </a:r>
            <a:r>
              <a:rPr lang="en-US" sz="1200" dirty="0">
                <a:latin typeface="Courier"/>
                <a:cs typeface="Courier"/>
              </a:rPr>
              <a:t>"</a:t>
            </a:r>
            <a:r>
              <a:rPr lang="en-US" sz="1200" b="1" dirty="0">
                <a:latin typeface="Courier"/>
                <a:cs typeface="Courier"/>
              </a:rPr>
              <a:t>/&gt;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   </a:t>
            </a:r>
            <a:r>
              <a:rPr lang="en-US" sz="1200" b="1" dirty="0">
                <a:latin typeface="Courier"/>
                <a:cs typeface="Courier"/>
              </a:rPr>
              <a:t>&lt;</a:t>
            </a:r>
            <a:r>
              <a:rPr lang="en-US" sz="1200" b="1" dirty="0">
                <a:solidFill>
                  <a:srgbClr val="008000"/>
                </a:solidFill>
                <a:latin typeface="Courier"/>
                <a:cs typeface="Courier"/>
              </a:rPr>
              <a:t>parameter</a:t>
            </a:r>
            <a:r>
              <a:rPr lang="en-US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name="Calibration" </a:t>
            </a:r>
            <a:r>
              <a:rPr lang="en-US" sz="1200" dirty="0">
                <a:solidFill>
                  <a:srgbClr val="0000FF"/>
                </a:solidFill>
                <a:latin typeface="Courier"/>
                <a:cs typeface="Courier"/>
              </a:rPr>
              <a:t>database</a:t>
            </a:r>
            <a:r>
              <a:rPr lang="en-US" sz="1200" dirty="0" smtClean="0">
                <a:solidFill>
                  <a:srgbClr val="0000FF"/>
                </a:solidFill>
                <a:latin typeface="Courier"/>
                <a:cs typeface="Courier"/>
              </a:rPr>
              <a:t>="</a:t>
            </a:r>
            <a:r>
              <a:rPr lang="en-US" sz="1200" dirty="0" err="1" smtClean="0">
                <a:solidFill>
                  <a:srgbClr val="0000FF"/>
                </a:solidFill>
                <a:latin typeface="Courier"/>
                <a:cs typeface="Courier"/>
              </a:rPr>
              <a:t>aar</a:t>
            </a:r>
            <a:r>
              <a:rPr lang="en-US" sz="1200" dirty="0" smtClean="0">
                <a:solidFill>
                  <a:srgbClr val="0000FF"/>
                </a:solidFill>
                <a:latin typeface="Courier"/>
                <a:cs typeface="Courier"/>
              </a:rPr>
              <a:t>" </a:t>
            </a:r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response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DESY20140105_50h"</a:t>
            </a:r>
            <a:r>
              <a:rPr lang="en-US" sz="1200" b="1" dirty="0">
                <a:latin typeface="Courier"/>
                <a:cs typeface="Courier"/>
              </a:rPr>
              <a:t>/&gt;</a:t>
            </a:r>
            <a:endParaRPr lang="en-US" sz="1200" dirty="0">
              <a:latin typeface="Courier"/>
              <a:cs typeface="Courier"/>
            </a:endParaRPr>
          </a:p>
          <a:p>
            <a:r>
              <a:rPr lang="cs-CZ" sz="1200" dirty="0">
                <a:latin typeface="Courier"/>
                <a:cs typeface="Courier"/>
              </a:rPr>
              <a:t>  </a:t>
            </a:r>
            <a:r>
              <a:rPr lang="cs-CZ" sz="1200" b="1" dirty="0">
                <a:latin typeface="Courier"/>
                <a:cs typeface="Courier"/>
              </a:rPr>
              <a:t>&lt;</a:t>
            </a:r>
            <a:r>
              <a:rPr lang="cs-CZ" sz="1200" b="1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cs-CZ" sz="1200" b="1" dirty="0" err="1">
                <a:solidFill>
                  <a:srgbClr val="008000"/>
                </a:solidFill>
                <a:latin typeface="Courier"/>
                <a:cs typeface="Courier"/>
              </a:rPr>
              <a:t>observation</a:t>
            </a:r>
            <a:r>
              <a:rPr lang="cs-CZ" sz="1200" b="1" dirty="0">
                <a:latin typeface="Courier"/>
                <a:cs typeface="Courier"/>
              </a:rPr>
              <a:t>&gt;</a:t>
            </a:r>
            <a:endParaRPr lang="cs-CZ" sz="1200" dirty="0">
              <a:latin typeface="Courier"/>
              <a:cs typeface="Courier"/>
            </a:endParaRPr>
          </a:p>
          <a:p>
            <a:r>
              <a:rPr lang="cs-CZ" sz="1200" b="1" dirty="0">
                <a:latin typeface="Courier"/>
                <a:cs typeface="Courier"/>
              </a:rPr>
              <a:t>&lt;</a:t>
            </a:r>
            <a:r>
              <a:rPr lang="cs-CZ" sz="1200" b="1" dirty="0">
                <a:solidFill>
                  <a:srgbClr val="008000"/>
                </a:solidFill>
                <a:latin typeface="Courier"/>
                <a:cs typeface="Courier"/>
              </a:rPr>
              <a:t>/</a:t>
            </a:r>
            <a:r>
              <a:rPr lang="cs-CZ" sz="1200" b="1" dirty="0" err="1">
                <a:solidFill>
                  <a:srgbClr val="008000"/>
                </a:solidFill>
                <a:latin typeface="Courier"/>
                <a:cs typeface="Courier"/>
              </a:rPr>
              <a:t>observation_list</a:t>
            </a:r>
            <a:r>
              <a:rPr lang="cs-CZ" sz="1200" b="1" dirty="0">
                <a:latin typeface="Courier"/>
                <a:cs typeface="Courier"/>
              </a:rPr>
              <a:t>&gt;</a:t>
            </a:r>
            <a:endParaRPr lang="en-GB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967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Calibration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usage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2" y="764694"/>
            <a:ext cx="3948518" cy="5465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9945" y="688495"/>
            <a:ext cx="46019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Set calibration </a:t>
            </a:r>
            <a:r>
              <a:rPr lang="fr-FR" u="sng" dirty="0" err="1" smtClean="0"/>
              <a:t>database</a:t>
            </a:r>
            <a:r>
              <a:rPr lang="fr-FR" u="sng" dirty="0" smtClean="0"/>
              <a:t> </a:t>
            </a:r>
            <a:r>
              <a:rPr lang="fr-FR" u="sng" dirty="0" err="1" smtClean="0"/>
              <a:t>root</a:t>
            </a:r>
            <a:r>
              <a:rPr lang="fr-FR" u="sng" dirty="0" smtClean="0"/>
              <a:t>:</a:t>
            </a:r>
            <a:endParaRPr lang="fr-FR" u="sng" dirty="0" smtClean="0">
              <a:latin typeface="Courier"/>
              <a:cs typeface="Courier"/>
            </a:endParaRPr>
          </a:p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export</a:t>
            </a:r>
            <a:r>
              <a:rPr lang="fr-FR" sz="1400" dirty="0" smtClean="0">
                <a:latin typeface="Courier"/>
                <a:cs typeface="Courier"/>
              </a:rPr>
              <a:t> </a:t>
            </a:r>
            <a:r>
              <a:rPr lang="fr-FR" sz="1400" dirty="0">
                <a:solidFill>
                  <a:schemeClr val="accent4">
                    <a:lumMod val="75000"/>
                  </a:schemeClr>
                </a:solidFill>
                <a:latin typeface="Courier"/>
                <a:cs typeface="Courier"/>
              </a:rPr>
              <a:t>CALDB</a:t>
            </a:r>
            <a:r>
              <a:rPr lang="fr-FR" sz="1400" dirty="0" smtClean="0">
                <a:latin typeface="Courier"/>
                <a:cs typeface="Courier"/>
              </a:rPr>
              <a:t>=/</a:t>
            </a:r>
            <a:r>
              <a:rPr lang="fr-FR" sz="1400" dirty="0" err="1" smtClean="0">
                <a:latin typeface="Courier"/>
                <a:cs typeface="Courier"/>
              </a:rPr>
              <a:t>usr</a:t>
            </a:r>
            <a:r>
              <a:rPr lang="fr-FR" sz="1400" dirty="0" smtClean="0">
                <a:latin typeface="Courier"/>
                <a:cs typeface="Courier"/>
              </a:rPr>
              <a:t>/local/gamma/</a:t>
            </a:r>
            <a:r>
              <a:rPr lang="fr-FR" sz="1400" dirty="0" err="1" smtClean="0">
                <a:latin typeface="Courier"/>
                <a:cs typeface="Courier"/>
              </a:rPr>
              <a:t>share</a:t>
            </a:r>
            <a:r>
              <a:rPr lang="fr-FR" sz="1400" dirty="0" smtClean="0">
                <a:latin typeface="Courier"/>
                <a:cs typeface="Courier"/>
              </a:rPr>
              <a:t>/</a:t>
            </a:r>
            <a:r>
              <a:rPr lang="fr-FR" sz="1400" dirty="0" err="1" smtClean="0">
                <a:latin typeface="Courier"/>
                <a:cs typeface="Courier"/>
              </a:rPr>
              <a:t>caldb</a:t>
            </a:r>
            <a:endParaRPr lang="en-GB" sz="1400" dirty="0">
              <a:latin typeface="Courier"/>
              <a:cs typeface="Courier"/>
            </a:endParaRPr>
          </a:p>
        </p:txBody>
      </p:sp>
      <p:cxnSp>
        <p:nvCxnSpPr>
          <p:cNvPr id="8" name="Connecteur en angle 7"/>
          <p:cNvCxnSpPr>
            <a:stCxn id="6" idx="2"/>
          </p:cNvCxnSpPr>
          <p:nvPr/>
        </p:nvCxnSpPr>
        <p:spPr>
          <a:xfrm rot="5400000">
            <a:off x="4158554" y="-967582"/>
            <a:ext cx="301529" cy="47832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235200" y="1917700"/>
            <a:ext cx="241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679345" y="1729895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8000"/>
                </a:solidFill>
                <a:latin typeface="Courier"/>
                <a:cs typeface="Courier"/>
              </a:rPr>
              <a:t>mission</a:t>
            </a:r>
            <a:endParaRPr lang="en-GB" sz="14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451100" y="2095500"/>
            <a:ext cx="31543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80086" y="1910672"/>
            <a:ext cx="126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FF"/>
                </a:solidFill>
                <a:latin typeface="Courier"/>
                <a:cs typeface="Courier"/>
              </a:rPr>
              <a:t>i</a:t>
            </a:r>
            <a:r>
              <a:rPr lang="fr-FR" sz="1400" dirty="0" smtClean="0">
                <a:solidFill>
                  <a:srgbClr val="0000FF"/>
                </a:solidFill>
                <a:latin typeface="Courier"/>
                <a:cs typeface="Courier"/>
              </a:rPr>
              <a:t>nstrument</a:t>
            </a:r>
            <a:endParaRPr lang="en-GB" sz="1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687759" y="2451100"/>
            <a:ext cx="21415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45970" y="2284511"/>
            <a:ext cx="938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Courier"/>
                <a:cs typeface="Courier"/>
              </a:rPr>
              <a:t>rspname</a:t>
            </a:r>
            <a:endParaRPr lang="en-GB" sz="14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0707" y="3300928"/>
            <a:ext cx="745727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u="sng" dirty="0" err="1" smtClean="0"/>
              <a:t>Specifying</a:t>
            </a:r>
            <a:r>
              <a:rPr lang="fr-FR" u="sng" dirty="0" smtClean="0"/>
              <a:t> </a:t>
            </a:r>
            <a:r>
              <a:rPr lang="fr-FR" u="sng" dirty="0" err="1" smtClean="0"/>
              <a:t>response</a:t>
            </a:r>
            <a:r>
              <a:rPr lang="fr-FR" u="sng" dirty="0" smtClean="0"/>
              <a:t> </a:t>
            </a:r>
            <a:r>
              <a:rPr lang="fr-FR" u="sng" dirty="0" err="1" smtClean="0"/>
              <a:t>within</a:t>
            </a:r>
            <a:r>
              <a:rPr lang="fr-FR" u="sng" dirty="0" smtClean="0"/>
              <a:t> Python script:</a:t>
            </a:r>
            <a:endParaRPr lang="fr-FR" u="sng" dirty="0">
              <a:latin typeface="Courier"/>
              <a:cs typeface="Courier"/>
            </a:endParaRPr>
          </a:p>
          <a:p>
            <a:r>
              <a:rPr lang="sv-SE" sz="1400" dirty="0" smtClean="0">
                <a:latin typeface="Courier"/>
                <a:cs typeface="Courier"/>
              </a:rPr>
              <a:t>import </a:t>
            </a:r>
            <a:r>
              <a:rPr lang="sv-SE" sz="1400" dirty="0" err="1">
                <a:latin typeface="Courier"/>
                <a:cs typeface="Courier"/>
              </a:rPr>
              <a:t>gammalib</a:t>
            </a:r>
            <a:endParaRPr lang="sv-SE" sz="1400" dirty="0">
              <a:latin typeface="Courier"/>
              <a:cs typeface="Courier"/>
            </a:endParaRPr>
          </a:p>
          <a:p>
            <a:r>
              <a:rPr lang="sv-SE" sz="1400" dirty="0" smtClean="0">
                <a:latin typeface="Courier"/>
                <a:cs typeface="Courier"/>
              </a:rPr>
              <a:t>obs   </a:t>
            </a:r>
            <a:r>
              <a:rPr lang="sv-SE" sz="1400" dirty="0">
                <a:latin typeface="Courier"/>
                <a:cs typeface="Courier"/>
              </a:rPr>
              <a:t>= </a:t>
            </a:r>
            <a:r>
              <a:rPr lang="sv-SE" sz="1400" dirty="0" err="1">
                <a:latin typeface="Courier"/>
                <a:cs typeface="Courier"/>
              </a:rPr>
              <a:t>gammalib.GCTAObservation</a:t>
            </a:r>
            <a:r>
              <a:rPr lang="sv-SE" sz="1400" dirty="0">
                <a:latin typeface="Courier"/>
                <a:cs typeface="Courier"/>
              </a:rPr>
              <a:t>()</a:t>
            </a:r>
          </a:p>
          <a:p>
            <a:r>
              <a:rPr lang="is-IS" sz="1400" dirty="0" smtClean="0">
                <a:latin typeface="Courier"/>
                <a:cs typeface="Courier"/>
              </a:rPr>
              <a:t>caldb </a:t>
            </a:r>
            <a:r>
              <a:rPr lang="is-IS" sz="1400" dirty="0">
                <a:latin typeface="Courier"/>
                <a:cs typeface="Courier"/>
              </a:rPr>
              <a:t>= gammalib.GCaldb(</a:t>
            </a:r>
            <a:r>
              <a:rPr lang="is-IS" sz="1400" dirty="0">
                <a:solidFill>
                  <a:srgbClr val="008000"/>
                </a:solidFill>
                <a:latin typeface="Courier"/>
                <a:cs typeface="Courier"/>
              </a:rPr>
              <a:t>"cta"</a:t>
            </a:r>
            <a:r>
              <a:rPr lang="is-IS" sz="1400" dirty="0">
                <a:latin typeface="Courier"/>
                <a:cs typeface="Courier"/>
              </a:rPr>
              <a:t>, </a:t>
            </a:r>
            <a:r>
              <a:rPr lang="is-IS" sz="1400" dirty="0">
                <a:solidFill>
                  <a:srgbClr val="0000FF"/>
                </a:solidFill>
                <a:latin typeface="Courier"/>
                <a:cs typeface="Courier"/>
              </a:rPr>
              <a:t>"</a:t>
            </a:r>
            <a:r>
              <a:rPr lang="is-IS" sz="1400" dirty="0" smtClean="0">
                <a:solidFill>
                  <a:srgbClr val="0000FF"/>
                </a:solidFill>
                <a:latin typeface="Courier"/>
                <a:cs typeface="Courier"/>
              </a:rPr>
              <a:t>aar"</a:t>
            </a:r>
            <a:r>
              <a:rPr lang="is-IS" sz="1400" dirty="0">
                <a:latin typeface="Courier"/>
                <a:cs typeface="Courier"/>
              </a:rPr>
              <a:t>)</a:t>
            </a:r>
          </a:p>
          <a:p>
            <a:r>
              <a:rPr lang="is-IS" sz="1400" dirty="0" smtClean="0">
                <a:latin typeface="Courier"/>
                <a:cs typeface="Courier"/>
              </a:rPr>
              <a:t>irf   </a:t>
            </a:r>
            <a:r>
              <a:rPr lang="is-IS" sz="1400" dirty="0">
                <a:latin typeface="Courier"/>
                <a:cs typeface="Courier"/>
              </a:rPr>
              <a:t>= </a:t>
            </a:r>
            <a:r>
              <a:rPr lang="is-IS" sz="1400" dirty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r>
              <a:rPr lang="is-IS" sz="1400" dirty="0" smtClean="0">
                <a:solidFill>
                  <a:srgbClr val="FF0000"/>
                </a:solidFill>
                <a:latin typeface="Courier"/>
                <a:cs typeface="Courier"/>
              </a:rPr>
              <a:t>DESY20140105_50h"</a:t>
            </a:r>
            <a:endParaRPr lang="is-IS" sz="14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fr-FR" sz="1400" dirty="0" err="1" smtClean="0">
                <a:latin typeface="Courier"/>
                <a:cs typeface="Courier"/>
              </a:rPr>
              <a:t>obs.response</a:t>
            </a:r>
            <a:r>
              <a:rPr lang="fr-FR" sz="1400" dirty="0">
                <a:latin typeface="Courier"/>
                <a:cs typeface="Courier"/>
              </a:rPr>
              <a:t>(</a:t>
            </a:r>
            <a:r>
              <a:rPr lang="fr-FR" sz="1400" dirty="0" err="1">
                <a:latin typeface="Courier"/>
                <a:cs typeface="Courier"/>
              </a:rPr>
              <a:t>irf</a:t>
            </a:r>
            <a:r>
              <a:rPr lang="fr-FR" sz="1400" dirty="0">
                <a:latin typeface="Courier"/>
                <a:cs typeface="Courier"/>
              </a:rPr>
              <a:t>, </a:t>
            </a:r>
            <a:r>
              <a:rPr lang="fr-FR" sz="1400" dirty="0" err="1">
                <a:latin typeface="Courier"/>
                <a:cs typeface="Courier"/>
              </a:rPr>
              <a:t>caldb</a:t>
            </a:r>
            <a:r>
              <a:rPr lang="fr-FR" sz="1400" dirty="0">
                <a:latin typeface="Courier"/>
                <a:cs typeface="Courier"/>
              </a:rPr>
              <a:t>)</a:t>
            </a:r>
            <a:endParaRPr lang="en-GB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1345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Evolutions</a:t>
            </a: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49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6" y="916583"/>
            <a:ext cx="8688858" cy="24985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3306" y="3638792"/>
            <a:ext cx="8688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/>
              <a:t>Ultimately we would like to have a CTA events file that looks like this (event selection and instrument response functions are tied together; it makes sense to store them together).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Auxiliary information could be added (for example pointing or weather information)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For each observation (aka run) the user would get a single, self contained file. This considerably simplifies data distribution and data handling and minimizes the danger of improper usage.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This would make the usage of a calibration database obsolete.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52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ammalib-structure-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39" y="752112"/>
            <a:ext cx="7361656" cy="556925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GammaLib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overview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94600" y="5168780"/>
            <a:ext cx="134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Extendable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49441" y="669835"/>
            <a:ext cx="1060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Abstract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485" y="3133695"/>
            <a:ext cx="85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Native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72714" y="5203645"/>
            <a:ext cx="125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Compliant</a:t>
            </a:r>
            <a:endParaRPr lang="en-US" sz="2000" dirty="0">
              <a:solidFill>
                <a:srgbClr val="3366FF"/>
              </a:solidFill>
            </a:endParaRPr>
          </a:p>
        </p:txBody>
      </p:sp>
      <p:cxnSp>
        <p:nvCxnSpPr>
          <p:cNvPr id="7" name="Connecteur droit avec flèche 6"/>
          <p:cNvCxnSpPr>
            <a:stCxn id="10" idx="2"/>
          </p:cNvCxnSpPr>
          <p:nvPr/>
        </p:nvCxnSpPr>
        <p:spPr>
          <a:xfrm>
            <a:off x="1479782" y="1069945"/>
            <a:ext cx="361718" cy="492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9" idx="0"/>
          </p:cNvCxnSpPr>
          <p:nvPr/>
        </p:nvCxnSpPr>
        <p:spPr>
          <a:xfrm flipH="1" flipV="1">
            <a:off x="7683500" y="4346545"/>
            <a:ext cx="585148" cy="822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3"/>
          </p:cNvCxnSpPr>
          <p:nvPr/>
        </p:nvCxnSpPr>
        <p:spPr>
          <a:xfrm flipV="1">
            <a:off x="886915" y="3225800"/>
            <a:ext cx="370385" cy="107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0"/>
          </p:cNvCxnSpPr>
          <p:nvPr/>
        </p:nvCxnSpPr>
        <p:spPr>
          <a:xfrm flipH="1" flipV="1">
            <a:off x="3873500" y="4346545"/>
            <a:ext cx="127990" cy="857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73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674938"/>
            <a:ext cx="8229600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800" b="1" dirty="0"/>
              <a:t>4</a:t>
            </a:r>
            <a:r>
              <a:rPr lang="en-GB" sz="2800" b="1" dirty="0" smtClean="0"/>
              <a:t>. </a:t>
            </a:r>
            <a:r>
              <a:rPr lang="en-GB" sz="2800" b="1" dirty="0"/>
              <a:t>Goals of this </a:t>
            </a:r>
            <a:r>
              <a:rPr lang="en-GB" sz="2800" b="1" dirty="0" smtClean="0"/>
              <a:t>sprint</a:t>
            </a:r>
            <a:endParaRPr lang="en-GB" sz="28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60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Goals of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sprint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51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387600"/>
            <a:ext cx="8597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4" y="663432"/>
            <a:ext cx="4433413" cy="10911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towards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gammalib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1.0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4601"/>
            <a:ext cx="3811200" cy="50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4" y="764695"/>
            <a:ext cx="3928808" cy="9649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Roadmap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towards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ctools</a:t>
            </a: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1.0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" y="1754601"/>
            <a:ext cx="4033409" cy="49668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430" y="764695"/>
            <a:ext cx="3539717" cy="42598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430" y="5024561"/>
            <a:ext cx="3539717" cy="178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74800"/>
            <a:ext cx="73152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all C++ classes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63599"/>
            <a:ext cx="3962400" cy="529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08" y="863599"/>
            <a:ext cx="436339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36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Abstract C++ classes for abstract interfaces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7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927100"/>
            <a:ext cx="703580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30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ctool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an executable and a class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894" y="678490"/>
            <a:ext cx="4198556" cy="378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1695"/>
            <a:ext cx="3441700" cy="291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444500" y="3783506"/>
            <a:ext cx="216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r>
              <a:rPr lang="en-GB" dirty="0" err="1" smtClean="0"/>
              <a:t>tlike</a:t>
            </a:r>
            <a:r>
              <a:rPr lang="en-GB" dirty="0" smtClean="0"/>
              <a:t> is a C++ class </a:t>
            </a:r>
            <a:r>
              <a:rPr lang="fr-FR" dirty="0" smtClean="0"/>
              <a:t>…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5543338" y="4453842"/>
            <a:ext cx="3572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… or as a C++ class in a C++ program</a:t>
            </a:r>
            <a:br>
              <a:rPr lang="en-GB" dirty="0" smtClean="0"/>
            </a:br>
            <a:r>
              <a:rPr lang="en-GB" dirty="0" smtClean="0"/>
              <a:t>(used to build the </a:t>
            </a:r>
            <a:r>
              <a:rPr lang="en-GB" dirty="0" err="1" smtClean="0"/>
              <a:t>ctlike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executable)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926713"/>
            <a:ext cx="5803900" cy="142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ZoneTexte 12"/>
          <p:cNvSpPr txBox="1"/>
          <p:nvPr/>
        </p:nvSpPr>
        <p:spPr>
          <a:xfrm>
            <a:off x="419100" y="4570081"/>
            <a:ext cx="47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en-GB" dirty="0"/>
              <a:t>c</a:t>
            </a:r>
            <a:r>
              <a:rPr lang="en-GB" dirty="0" smtClean="0"/>
              <a:t>an be used as a Python class in a script </a:t>
            </a:r>
            <a:r>
              <a:rPr lang="fr-FR" dirty="0" smtClean="0"/>
              <a:t>…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97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Running a </a:t>
            </a:r>
            <a:r>
              <a:rPr lang="en-US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ctool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executable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29 June - 3 July 2015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ctools and gammalib coding sprint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9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27400" y="1414440"/>
            <a:ext cx="240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CTA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simulator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3700" y="1903928"/>
            <a:ext cx="8483600" cy="304698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Courier"/>
                <a:cs typeface="Courier"/>
              </a:rPr>
              <a:t>$ </a:t>
            </a:r>
            <a:r>
              <a:rPr lang="it-IT" sz="1600" dirty="0" err="1">
                <a:latin typeface="Courier"/>
                <a:cs typeface="Courier"/>
              </a:rPr>
              <a:t>ctobssim</a:t>
            </a:r>
            <a:endParaRPr lang="it-IT" sz="1600" dirty="0">
              <a:latin typeface="Courier"/>
              <a:cs typeface="Courier"/>
            </a:endParaRPr>
          </a:p>
          <a:p>
            <a:r>
              <a:rPr lang="nb-NO" sz="1600" dirty="0">
                <a:latin typeface="Courier"/>
                <a:cs typeface="Courier"/>
              </a:rPr>
              <a:t>Model [$CTOOLS/</a:t>
            </a:r>
            <a:r>
              <a:rPr lang="nb-NO" sz="1600" dirty="0" err="1">
                <a:latin typeface="Courier"/>
                <a:cs typeface="Courier"/>
              </a:rPr>
              <a:t>share</a:t>
            </a:r>
            <a:r>
              <a:rPr lang="nb-NO" sz="1600" dirty="0">
                <a:latin typeface="Courier"/>
                <a:cs typeface="Courier"/>
              </a:rPr>
              <a:t>/</a:t>
            </a:r>
            <a:r>
              <a:rPr lang="nb-NO" sz="1600" dirty="0" err="1">
                <a:latin typeface="Courier"/>
                <a:cs typeface="Courier"/>
              </a:rPr>
              <a:t>models</a:t>
            </a:r>
            <a:r>
              <a:rPr lang="nb-NO" sz="1600" dirty="0">
                <a:latin typeface="Courier"/>
                <a:cs typeface="Courier"/>
              </a:rPr>
              <a:t>/</a:t>
            </a:r>
            <a:r>
              <a:rPr lang="nb-NO" sz="1600" dirty="0" err="1">
                <a:latin typeface="Courier"/>
                <a:cs typeface="Courier"/>
              </a:rPr>
              <a:t>crab.xml</a:t>
            </a:r>
            <a:r>
              <a:rPr lang="nb-NO" sz="1600" dirty="0">
                <a:latin typeface="Courier"/>
                <a:cs typeface="Courier"/>
              </a:rPr>
              <a:t>]</a:t>
            </a:r>
          </a:p>
          <a:p>
            <a:r>
              <a:rPr lang="fr-FR" sz="1600" dirty="0">
                <a:latin typeface="Courier"/>
                <a:cs typeface="Courier"/>
              </a:rPr>
              <a:t>Calibration </a:t>
            </a:r>
            <a:r>
              <a:rPr lang="fr-FR" sz="1600" dirty="0" err="1">
                <a:latin typeface="Courier"/>
                <a:cs typeface="Courier"/>
              </a:rPr>
              <a:t>database</a:t>
            </a:r>
            <a:r>
              <a:rPr lang="fr-FR" sz="1600" dirty="0">
                <a:latin typeface="Courier"/>
                <a:cs typeface="Courier"/>
              </a:rPr>
              <a:t> </a:t>
            </a:r>
            <a:r>
              <a:rPr lang="fr-FR" sz="1600" dirty="0" smtClean="0">
                <a:latin typeface="Courier"/>
                <a:cs typeface="Courier"/>
              </a:rPr>
              <a:t>[</a:t>
            </a:r>
            <a:r>
              <a:rPr lang="fr-FR" sz="1600" dirty="0" err="1" smtClean="0">
                <a:latin typeface="Courier"/>
                <a:cs typeface="Courier"/>
              </a:rPr>
              <a:t>aar</a:t>
            </a:r>
            <a:r>
              <a:rPr lang="fr-FR" sz="1600" dirty="0" smtClean="0">
                <a:latin typeface="Courier"/>
                <a:cs typeface="Courier"/>
              </a:rPr>
              <a:t>]</a:t>
            </a:r>
            <a:endParaRPr lang="fr-FR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Instrument response function </a:t>
            </a:r>
            <a:r>
              <a:rPr lang="en-US" sz="1600" dirty="0" smtClean="0">
                <a:latin typeface="Courier"/>
                <a:cs typeface="Courier"/>
              </a:rPr>
              <a:t>[DESY20140105_50h]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RA of pointing (degrees) (0-360) [83.63]</a:t>
            </a:r>
          </a:p>
          <a:p>
            <a:r>
              <a:rPr lang="en-US" sz="1600" dirty="0">
                <a:latin typeface="Courier"/>
                <a:cs typeface="Courier"/>
              </a:rPr>
              <a:t>Dec of pointing (degrees) (-90-90) [22.01]</a:t>
            </a:r>
          </a:p>
          <a:p>
            <a:r>
              <a:rPr lang="en-US" sz="1600" dirty="0">
                <a:latin typeface="Courier"/>
                <a:cs typeface="Courier"/>
              </a:rPr>
              <a:t>Radius of FOV (degrees) (0-180) [5.0]</a:t>
            </a:r>
          </a:p>
          <a:p>
            <a:r>
              <a:rPr lang="en-US" sz="1600" dirty="0">
                <a:latin typeface="Courier"/>
                <a:cs typeface="Courier"/>
              </a:rPr>
              <a:t>Start time (MET in s) (0) [0.0]</a:t>
            </a:r>
          </a:p>
          <a:p>
            <a:r>
              <a:rPr lang="en-US" sz="1600" dirty="0">
                <a:latin typeface="Courier"/>
                <a:cs typeface="Courier"/>
              </a:rPr>
              <a:t>End time (MET in s) (0) [1800.0]</a:t>
            </a:r>
          </a:p>
          <a:p>
            <a:r>
              <a:rPr lang="hu-HU" sz="1600" dirty="0">
                <a:latin typeface="Courier"/>
                <a:cs typeface="Courier"/>
              </a:rPr>
              <a:t>Lower energy limit (TeV) (0) [0.1]</a:t>
            </a:r>
          </a:p>
          <a:p>
            <a:r>
              <a:rPr lang="hu-HU" sz="1600" dirty="0">
                <a:latin typeface="Courier"/>
                <a:cs typeface="Courier"/>
              </a:rPr>
              <a:t>Upper energy limit (TeV) (0) [100.0]</a:t>
            </a:r>
          </a:p>
          <a:p>
            <a:r>
              <a:rPr lang="en-US" sz="1600" dirty="0">
                <a:latin typeface="Courier"/>
                <a:cs typeface="Courier"/>
              </a:rPr>
              <a:t>Output event data file or observation definition file [</a:t>
            </a:r>
            <a:r>
              <a:rPr lang="en-US" sz="1600" dirty="0" err="1">
                <a:latin typeface="Courier"/>
                <a:cs typeface="Courier"/>
              </a:rPr>
              <a:t>events.fits</a:t>
            </a:r>
            <a:r>
              <a:rPr lang="en-US" sz="1600" dirty="0">
                <a:latin typeface="Courier"/>
                <a:cs typeface="Courier"/>
              </a:rPr>
              <a:t>]</a:t>
            </a:r>
            <a:endParaRPr lang="en-GB" sz="1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5614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17319</TotalTime>
  <Words>2852</Words>
  <Application>Microsoft Macintosh PowerPoint</Application>
  <PresentationFormat>Présentation à l'écran (4:3)</PresentationFormat>
  <Paragraphs>532</Paragraphs>
  <Slides>54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4th Coding Sprint</vt:lpstr>
      <vt:lpstr>1. Short intro into GammaLib and ctools concepts</vt:lpstr>
      <vt:lpstr>Concept</vt:lpstr>
      <vt:lpstr>Design considerations</vt:lpstr>
      <vt:lpstr>GammaLib overview</vt:lpstr>
      <vt:lpstr>It’s all C++ classes</vt:lpstr>
      <vt:lpstr>Abstract C++ classes for abstract interfaces</vt:lpstr>
      <vt:lpstr>A ctool is an executable and a class</vt:lpstr>
      <vt:lpstr>Running a ctool executable</vt:lpstr>
      <vt:lpstr>Wrapping C++ in Python: SWIG</vt:lpstr>
      <vt:lpstr>A cscript is a Python script looking like a ctool</vt:lpstr>
      <vt:lpstr>The overall picture</vt:lpstr>
      <vt:lpstr>What should I do if …</vt:lpstr>
      <vt:lpstr>2. New features since last coding sprint  New tools &amp; scripts Stacked 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Instrument Response Functions</vt:lpstr>
      <vt:lpstr>Current IRF handling</vt:lpstr>
      <vt:lpstr>Performance tables</vt:lpstr>
      <vt:lpstr>ARF, RMF, PSF vectors</vt:lpstr>
      <vt:lpstr>Response tables</vt:lpstr>
      <vt:lpstr>Response tables</vt:lpstr>
      <vt:lpstr>Response tables</vt:lpstr>
      <vt:lpstr>Response tables</vt:lpstr>
      <vt:lpstr>Response tables</vt:lpstr>
      <vt:lpstr>Response tables</vt:lpstr>
      <vt:lpstr>Calibration database usage</vt:lpstr>
      <vt:lpstr>Calibration database usage</vt:lpstr>
      <vt:lpstr>Calibration database usage</vt:lpstr>
      <vt:lpstr>Evolutions</vt:lpstr>
      <vt:lpstr>4. Goals of this sprint</vt:lpstr>
      <vt:lpstr>Goals of this sprint</vt:lpstr>
      <vt:lpstr>Roadmap towards gammalib release 1.0</vt:lpstr>
      <vt:lpstr>Roadmap towards ctools release 1.0</vt:lpstr>
      <vt:lpstr>Agenda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Jürgen Knödlseder</dc:creator>
  <cp:lastModifiedBy>Jürgen Knödlseder</cp:lastModifiedBy>
  <cp:revision>442</cp:revision>
  <cp:lastPrinted>2014-07-07T09:39:24Z</cp:lastPrinted>
  <dcterms:created xsi:type="dcterms:W3CDTF">2013-03-07T19:49:22Z</dcterms:created>
  <dcterms:modified xsi:type="dcterms:W3CDTF">2015-06-29T08:05:55Z</dcterms:modified>
</cp:coreProperties>
</file>