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289" r:id="rId3"/>
    <p:sldId id="285" r:id="rId4"/>
    <p:sldId id="288" r:id="rId5"/>
    <p:sldId id="265" r:id="rId6"/>
    <p:sldId id="274" r:id="rId7"/>
    <p:sldId id="295" r:id="rId8"/>
    <p:sldId id="294" r:id="rId9"/>
    <p:sldId id="302" r:id="rId10"/>
    <p:sldId id="297" r:id="rId11"/>
    <p:sldId id="303" r:id="rId12"/>
    <p:sldId id="298" r:id="rId13"/>
    <p:sldId id="301" r:id="rId14"/>
    <p:sldId id="300" r:id="rId15"/>
    <p:sldId id="290" r:id="rId16"/>
    <p:sldId id="296" r:id="rId17"/>
    <p:sldId id="276" r:id="rId18"/>
    <p:sldId id="283" r:id="rId19"/>
    <p:sldId id="299" r:id="rId20"/>
    <p:sldId id="319" r:id="rId21"/>
    <p:sldId id="307" r:id="rId22"/>
    <p:sldId id="336" r:id="rId23"/>
    <p:sldId id="333" r:id="rId24"/>
    <p:sldId id="304" r:id="rId25"/>
    <p:sldId id="317" r:id="rId26"/>
    <p:sldId id="318" r:id="rId27"/>
    <p:sldId id="320" r:id="rId28"/>
    <p:sldId id="321" r:id="rId29"/>
    <p:sldId id="323" r:id="rId30"/>
    <p:sldId id="326" r:id="rId31"/>
    <p:sldId id="328" r:id="rId32"/>
    <p:sldId id="329" r:id="rId33"/>
    <p:sldId id="330" r:id="rId34"/>
    <p:sldId id="291" r:id="rId35"/>
    <p:sldId id="284" r:id="rId36"/>
    <p:sldId id="335" r:id="rId37"/>
    <p:sldId id="355" r:id="rId38"/>
    <p:sldId id="365" r:id="rId39"/>
    <p:sldId id="366" r:id="rId40"/>
    <p:sldId id="367" r:id="rId41"/>
    <p:sldId id="368" r:id="rId42"/>
    <p:sldId id="369" r:id="rId43"/>
    <p:sldId id="370" r:id="rId44"/>
    <p:sldId id="371" r:id="rId45"/>
    <p:sldId id="373" r:id="rId46"/>
    <p:sldId id="372" r:id="rId47"/>
    <p:sldId id="356" r:id="rId48"/>
    <p:sldId id="359" r:id="rId49"/>
    <p:sldId id="360" r:id="rId50"/>
    <p:sldId id="361" r:id="rId51"/>
    <p:sldId id="362" r:id="rId52"/>
    <p:sldId id="363" r:id="rId53"/>
    <p:sldId id="364" r:id="rId54"/>
    <p:sldId id="358" r:id="rId55"/>
    <p:sldId id="357" r:id="rId56"/>
    <p:sldId id="374" r:id="rId5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E0D139-0A98-CF4B-80B5-82F7ECE47332}" type="datetimeFigureOut">
              <a:rPr lang="fr-FR" smtClean="0"/>
              <a:t>03/07/14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31B20B-81EF-2C49-AF57-4DDC57B73E3B}" type="slidenum">
              <a:rPr lang="fr-FR" smtClean="0"/>
              <a:t>‹#›</a:t>
            </a:fld>
            <a:endParaRPr lang="fr-FR"/>
          </a:p>
        </p:txBody>
      </p:sp>
    </p:spTree>
    <p:extLst>
      <p:ext uri="{BB962C8B-B14F-4D97-AF65-F5344CB8AC3E}">
        <p14:creationId xmlns:p14="http://schemas.microsoft.com/office/powerpoint/2010/main" val="2829684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407BB-8B37-7245-91F4-9E6B58730E31}" type="datetimeFigureOut">
              <a:rPr lang="fr-FR" smtClean="0"/>
              <a:t>03/07/14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D810A-0115-2C40-B1F9-A9FA05EE33D8}" type="slidenum">
              <a:rPr lang="fr-FR" smtClean="0"/>
              <a:t>‹#›</a:t>
            </a:fld>
            <a:endParaRPr lang="fr-FR"/>
          </a:p>
        </p:txBody>
      </p:sp>
    </p:spTree>
    <p:extLst>
      <p:ext uri="{BB962C8B-B14F-4D97-AF65-F5344CB8AC3E}">
        <p14:creationId xmlns:p14="http://schemas.microsoft.com/office/powerpoint/2010/main" val="39926531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a:t>
            </a:r>
            <a:r>
              <a:rPr lang="en-GB" dirty="0" err="1" smtClean="0"/>
              <a:t>dd</a:t>
            </a:r>
            <a:r>
              <a:rPr lang="en-GB" dirty="0" smtClean="0"/>
              <a:t> some slides about what is supported</a:t>
            </a:r>
            <a:r>
              <a:rPr lang="en-GB" baseline="0" dirty="0" smtClean="0"/>
              <a:t> by the instrument interfaces? Or at the end when it comes to status?</a:t>
            </a:r>
            <a:endParaRPr lang="en-GB" dirty="0"/>
          </a:p>
        </p:txBody>
      </p:sp>
      <p:sp>
        <p:nvSpPr>
          <p:cNvPr id="4" name="Espace réservé du numéro de diapositive 3"/>
          <p:cNvSpPr>
            <a:spLocks noGrp="1"/>
          </p:cNvSpPr>
          <p:nvPr>
            <p:ph type="sldNum" sz="quarter" idx="10"/>
          </p:nvPr>
        </p:nvSpPr>
        <p:spPr/>
        <p:txBody>
          <a:bodyPr/>
          <a:lstStyle/>
          <a:p>
            <a:fld id="{219D810A-0115-2C40-B1F9-A9FA05EE33D8}" type="slidenum">
              <a:rPr lang="fr-FR" smtClean="0"/>
              <a:t>5</a:t>
            </a:fld>
            <a:endParaRPr lang="fr-FR"/>
          </a:p>
        </p:txBody>
      </p:sp>
    </p:spTree>
    <p:extLst>
      <p:ext uri="{BB962C8B-B14F-4D97-AF65-F5344CB8AC3E}">
        <p14:creationId xmlns:p14="http://schemas.microsoft.com/office/powerpoint/2010/main" val="50814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19D810A-0115-2C40-B1F9-A9FA05EE33D8}" type="slidenum">
              <a:rPr lang="fr-FR" smtClean="0"/>
              <a:t>20</a:t>
            </a:fld>
            <a:endParaRPr lang="fr-FR"/>
          </a:p>
        </p:txBody>
      </p:sp>
    </p:spTree>
    <p:extLst>
      <p:ext uri="{BB962C8B-B14F-4D97-AF65-F5344CB8AC3E}">
        <p14:creationId xmlns:p14="http://schemas.microsoft.com/office/powerpoint/2010/main" val="13094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2013: 132</a:t>
            </a:r>
          </a:p>
          <a:p>
            <a:r>
              <a:rPr lang="en-GB" dirty="0" smtClean="0"/>
              <a:t>2014: 64 (up to 3/7/14)</a:t>
            </a:r>
            <a:endParaRPr lang="en-GB" dirty="0"/>
          </a:p>
        </p:txBody>
      </p:sp>
      <p:sp>
        <p:nvSpPr>
          <p:cNvPr id="4" name="Espace réservé du numéro de diapositive 3"/>
          <p:cNvSpPr>
            <a:spLocks noGrp="1"/>
          </p:cNvSpPr>
          <p:nvPr>
            <p:ph type="sldNum" sz="quarter" idx="10"/>
          </p:nvPr>
        </p:nvSpPr>
        <p:spPr/>
        <p:txBody>
          <a:bodyPr/>
          <a:lstStyle/>
          <a:p>
            <a:fld id="{219D810A-0115-2C40-B1F9-A9FA05EE33D8}" type="slidenum">
              <a:rPr lang="fr-FR" smtClean="0"/>
              <a:t>35</a:t>
            </a:fld>
            <a:endParaRPr lang="fr-FR"/>
          </a:p>
        </p:txBody>
      </p:sp>
    </p:spTree>
    <p:extLst>
      <p:ext uri="{BB962C8B-B14F-4D97-AF65-F5344CB8AC3E}">
        <p14:creationId xmlns:p14="http://schemas.microsoft.com/office/powerpoint/2010/main" val="154843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7-11 July 2014</a:t>
            </a:r>
            <a:endParaRPr lang="fr-FR"/>
          </a:p>
        </p:txBody>
      </p:sp>
      <p:sp>
        <p:nvSpPr>
          <p:cNvPr id="5" name="Espace réservé du pied de page 4"/>
          <p:cNvSpPr>
            <a:spLocks noGrp="1"/>
          </p:cNvSpPr>
          <p:nvPr>
            <p:ph type="ftr" sz="quarter" idx="11"/>
          </p:nvPr>
        </p:nvSpPr>
        <p:spPr/>
        <p:txBody>
          <a:bodyPr/>
          <a:lstStyle/>
          <a:p>
            <a:r>
              <a:rPr lang="en-US" smtClean="0"/>
              <a:t>3nd ctools and gammalib coding sprint (Jürgen Knödlseder)</a:t>
            </a:r>
            <a:endParaRPr lang="fr-FR"/>
          </a:p>
        </p:txBody>
      </p:sp>
      <p:sp>
        <p:nvSpPr>
          <p:cNvPr id="6" name="Espace réservé du numéro de diapositive 5"/>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47365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7-11 July 2014</a:t>
            </a:r>
            <a:endParaRPr lang="fr-FR"/>
          </a:p>
        </p:txBody>
      </p:sp>
      <p:sp>
        <p:nvSpPr>
          <p:cNvPr id="5" name="Espace réservé du pied de page 4"/>
          <p:cNvSpPr>
            <a:spLocks noGrp="1"/>
          </p:cNvSpPr>
          <p:nvPr>
            <p:ph type="ftr" sz="quarter" idx="11"/>
          </p:nvPr>
        </p:nvSpPr>
        <p:spPr/>
        <p:txBody>
          <a:bodyPr/>
          <a:lstStyle/>
          <a:p>
            <a:r>
              <a:rPr lang="en-US" smtClean="0"/>
              <a:t>3nd ctools and gammalib coding sprint (Jürgen Knödlseder)</a:t>
            </a:r>
            <a:endParaRPr lang="fr-FR"/>
          </a:p>
        </p:txBody>
      </p:sp>
      <p:sp>
        <p:nvSpPr>
          <p:cNvPr id="6" name="Espace réservé du numéro de diapositive 5"/>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183533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7-11 July 2014</a:t>
            </a:r>
            <a:endParaRPr lang="fr-FR"/>
          </a:p>
        </p:txBody>
      </p:sp>
      <p:sp>
        <p:nvSpPr>
          <p:cNvPr id="5" name="Espace réservé du pied de page 4"/>
          <p:cNvSpPr>
            <a:spLocks noGrp="1"/>
          </p:cNvSpPr>
          <p:nvPr>
            <p:ph type="ftr" sz="quarter" idx="11"/>
          </p:nvPr>
        </p:nvSpPr>
        <p:spPr/>
        <p:txBody>
          <a:bodyPr/>
          <a:lstStyle/>
          <a:p>
            <a:r>
              <a:rPr lang="en-US" smtClean="0"/>
              <a:t>3nd ctools and gammalib coding sprint (Jürgen Knödlseder)</a:t>
            </a:r>
            <a:endParaRPr lang="fr-FR"/>
          </a:p>
        </p:txBody>
      </p:sp>
      <p:sp>
        <p:nvSpPr>
          <p:cNvPr id="6" name="Espace réservé du numéro de diapositive 5"/>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105330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7-11 July 2014</a:t>
            </a:r>
            <a:endParaRPr lang="fr-FR"/>
          </a:p>
        </p:txBody>
      </p:sp>
      <p:sp>
        <p:nvSpPr>
          <p:cNvPr id="5" name="Espace réservé du pied de page 4"/>
          <p:cNvSpPr>
            <a:spLocks noGrp="1"/>
          </p:cNvSpPr>
          <p:nvPr>
            <p:ph type="ftr" sz="quarter" idx="11"/>
          </p:nvPr>
        </p:nvSpPr>
        <p:spPr/>
        <p:txBody>
          <a:bodyPr/>
          <a:lstStyle/>
          <a:p>
            <a:r>
              <a:rPr lang="en-US" smtClean="0"/>
              <a:t>3nd ctools and gammalib coding sprint (Jürgen Knödlseder)</a:t>
            </a:r>
            <a:endParaRPr lang="fr-FR"/>
          </a:p>
        </p:txBody>
      </p:sp>
      <p:sp>
        <p:nvSpPr>
          <p:cNvPr id="6" name="Espace réservé du numéro de diapositive 5"/>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127086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7-11 July 2014</a:t>
            </a:r>
            <a:endParaRPr lang="fr-FR"/>
          </a:p>
        </p:txBody>
      </p:sp>
      <p:sp>
        <p:nvSpPr>
          <p:cNvPr id="5" name="Espace réservé du pied de page 4"/>
          <p:cNvSpPr>
            <a:spLocks noGrp="1"/>
          </p:cNvSpPr>
          <p:nvPr>
            <p:ph type="ftr" sz="quarter" idx="11"/>
          </p:nvPr>
        </p:nvSpPr>
        <p:spPr/>
        <p:txBody>
          <a:bodyPr/>
          <a:lstStyle/>
          <a:p>
            <a:r>
              <a:rPr lang="en-US" smtClean="0"/>
              <a:t>3nd ctools and gammalib coding sprint (Jürgen Knödlseder)</a:t>
            </a:r>
            <a:endParaRPr lang="fr-FR"/>
          </a:p>
        </p:txBody>
      </p:sp>
      <p:sp>
        <p:nvSpPr>
          <p:cNvPr id="6" name="Espace réservé du numéro de diapositive 5"/>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329098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7-11 July 2014</a:t>
            </a:r>
            <a:endParaRPr lang="fr-FR"/>
          </a:p>
        </p:txBody>
      </p:sp>
      <p:sp>
        <p:nvSpPr>
          <p:cNvPr id="6" name="Espace réservé du pied de page 5"/>
          <p:cNvSpPr>
            <a:spLocks noGrp="1"/>
          </p:cNvSpPr>
          <p:nvPr>
            <p:ph type="ftr" sz="quarter" idx="11"/>
          </p:nvPr>
        </p:nvSpPr>
        <p:spPr/>
        <p:txBody>
          <a:bodyPr/>
          <a:lstStyle/>
          <a:p>
            <a:r>
              <a:rPr lang="en-US" smtClean="0"/>
              <a:t>3nd ctools and gammalib coding sprint (Jürgen Knödlseder)</a:t>
            </a:r>
            <a:endParaRPr lang="fr-FR"/>
          </a:p>
        </p:txBody>
      </p:sp>
      <p:sp>
        <p:nvSpPr>
          <p:cNvPr id="7" name="Espace réservé du numéro de diapositive 6"/>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324151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7-11 July 2014</a:t>
            </a:r>
            <a:endParaRPr lang="fr-FR"/>
          </a:p>
        </p:txBody>
      </p:sp>
      <p:sp>
        <p:nvSpPr>
          <p:cNvPr id="8" name="Espace réservé du pied de page 7"/>
          <p:cNvSpPr>
            <a:spLocks noGrp="1"/>
          </p:cNvSpPr>
          <p:nvPr>
            <p:ph type="ftr" sz="quarter" idx="11"/>
          </p:nvPr>
        </p:nvSpPr>
        <p:spPr/>
        <p:txBody>
          <a:bodyPr/>
          <a:lstStyle/>
          <a:p>
            <a:r>
              <a:rPr lang="en-US" smtClean="0"/>
              <a:t>3nd ctools and gammalib coding sprint (Jürgen Knödlseder)</a:t>
            </a:r>
            <a:endParaRPr lang="fr-FR"/>
          </a:p>
        </p:txBody>
      </p:sp>
      <p:sp>
        <p:nvSpPr>
          <p:cNvPr id="9" name="Espace réservé du numéro de diapositive 8"/>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375290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7-11 July 2014</a:t>
            </a:r>
            <a:endParaRPr lang="fr-FR"/>
          </a:p>
        </p:txBody>
      </p:sp>
      <p:sp>
        <p:nvSpPr>
          <p:cNvPr id="4" name="Espace réservé du pied de page 3"/>
          <p:cNvSpPr>
            <a:spLocks noGrp="1"/>
          </p:cNvSpPr>
          <p:nvPr>
            <p:ph type="ftr" sz="quarter" idx="11"/>
          </p:nvPr>
        </p:nvSpPr>
        <p:spPr/>
        <p:txBody>
          <a:bodyPr/>
          <a:lstStyle/>
          <a:p>
            <a:r>
              <a:rPr lang="en-US" smtClean="0"/>
              <a:t>3nd ctools and gammalib coding sprint (Jürgen Knödlseder)</a:t>
            </a:r>
            <a:endParaRPr lang="fr-FR"/>
          </a:p>
        </p:txBody>
      </p:sp>
      <p:sp>
        <p:nvSpPr>
          <p:cNvPr id="5" name="Espace réservé du numéro de diapositive 4"/>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254283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7-11 July 2014</a:t>
            </a:r>
            <a:endParaRPr lang="fr-FR"/>
          </a:p>
        </p:txBody>
      </p:sp>
      <p:sp>
        <p:nvSpPr>
          <p:cNvPr id="3" name="Espace réservé du pied de page 2"/>
          <p:cNvSpPr>
            <a:spLocks noGrp="1"/>
          </p:cNvSpPr>
          <p:nvPr>
            <p:ph type="ftr" sz="quarter" idx="11"/>
          </p:nvPr>
        </p:nvSpPr>
        <p:spPr/>
        <p:txBody>
          <a:bodyPr/>
          <a:lstStyle/>
          <a:p>
            <a:r>
              <a:rPr lang="en-US" smtClean="0"/>
              <a:t>3nd ctools and gammalib coding sprint (Jürgen Knödlseder)</a:t>
            </a:r>
            <a:endParaRPr lang="fr-FR"/>
          </a:p>
        </p:txBody>
      </p:sp>
      <p:sp>
        <p:nvSpPr>
          <p:cNvPr id="4" name="Espace réservé du numéro de diapositive 3"/>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370049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7-11 July 2014</a:t>
            </a:r>
            <a:endParaRPr lang="fr-FR"/>
          </a:p>
        </p:txBody>
      </p:sp>
      <p:sp>
        <p:nvSpPr>
          <p:cNvPr id="6" name="Espace réservé du pied de page 5"/>
          <p:cNvSpPr>
            <a:spLocks noGrp="1"/>
          </p:cNvSpPr>
          <p:nvPr>
            <p:ph type="ftr" sz="quarter" idx="11"/>
          </p:nvPr>
        </p:nvSpPr>
        <p:spPr/>
        <p:txBody>
          <a:bodyPr/>
          <a:lstStyle/>
          <a:p>
            <a:r>
              <a:rPr lang="en-US" smtClean="0"/>
              <a:t>3nd ctools and gammalib coding sprint (Jürgen Knödlseder)</a:t>
            </a:r>
            <a:endParaRPr lang="fr-FR"/>
          </a:p>
        </p:txBody>
      </p:sp>
      <p:sp>
        <p:nvSpPr>
          <p:cNvPr id="7" name="Espace réservé du numéro de diapositive 6"/>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247478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7-11 July 2014</a:t>
            </a:r>
            <a:endParaRPr lang="fr-FR"/>
          </a:p>
        </p:txBody>
      </p:sp>
      <p:sp>
        <p:nvSpPr>
          <p:cNvPr id="6" name="Espace réservé du pied de page 5"/>
          <p:cNvSpPr>
            <a:spLocks noGrp="1"/>
          </p:cNvSpPr>
          <p:nvPr>
            <p:ph type="ftr" sz="quarter" idx="11"/>
          </p:nvPr>
        </p:nvSpPr>
        <p:spPr/>
        <p:txBody>
          <a:bodyPr/>
          <a:lstStyle/>
          <a:p>
            <a:r>
              <a:rPr lang="en-US" smtClean="0"/>
              <a:t>3nd ctools and gammalib coding sprint (Jürgen Knödlseder)</a:t>
            </a:r>
            <a:endParaRPr lang="fr-FR"/>
          </a:p>
        </p:txBody>
      </p:sp>
      <p:sp>
        <p:nvSpPr>
          <p:cNvPr id="7" name="Espace réservé du numéro de diapositive 6"/>
          <p:cNvSpPr>
            <a:spLocks noGrp="1"/>
          </p:cNvSpPr>
          <p:nvPr>
            <p:ph type="sldNum" sz="quarter" idx="12"/>
          </p:nvPr>
        </p:nvSpPr>
        <p:spPr/>
        <p:txBody>
          <a:bodyPr/>
          <a:lstStyle/>
          <a:p>
            <a:fld id="{72EB9ABC-63D6-4D4A-90E7-A30DACECB975}" type="slidenum">
              <a:rPr lang="fr-FR" smtClean="0"/>
              <a:t>‹#›</a:t>
            </a:fld>
            <a:endParaRPr lang="fr-FR"/>
          </a:p>
        </p:txBody>
      </p:sp>
    </p:spTree>
    <p:extLst>
      <p:ext uri="{BB962C8B-B14F-4D97-AF65-F5344CB8AC3E}">
        <p14:creationId xmlns:p14="http://schemas.microsoft.com/office/powerpoint/2010/main" val="2201372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7-11 July 2014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3nd ctools and gammalib coding sprint (Jürgen Knödlseder)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B9ABC-63D6-4D4A-90E7-A30DACECB975}" type="slidenum">
              <a:rPr lang="fr-FR" smtClean="0"/>
              <a:t>‹#›</a:t>
            </a:fld>
            <a:endParaRPr lang="fr-FR"/>
          </a:p>
        </p:txBody>
      </p:sp>
    </p:spTree>
    <p:extLst>
      <p:ext uri="{BB962C8B-B14F-4D97-AF65-F5344CB8AC3E}">
        <p14:creationId xmlns:p14="http://schemas.microsoft.com/office/powerpoint/2010/main" val="256550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ta.irap.omp.eu/ctools/index.html" TargetMode="External"/><Relationship Id="rId4" Type="http://schemas.openxmlformats.org/officeDocument/2006/relationships/hyperlink" Target="https://cta-redmine.irap.omp.eu/projects/gammalib" TargetMode="External"/><Relationship Id="rId5" Type="http://schemas.openxmlformats.org/officeDocument/2006/relationships/hyperlink" Target="https://cta-redmine.irap.omp.eu/projects/ctools" TargetMode="External"/><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gammalib.sourceforge.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hyperlink" Target="https://cta-git.irap.omp.eu/gammalib" TargetMode="External"/><Relationship Id="rId4" Type="http://schemas.openxmlformats.org/officeDocument/2006/relationships/hyperlink" Target="https://cta-git.irap.omp.eu/ctools" TargetMode="External"/><Relationship Id="rId5" Type="http://schemas.openxmlformats.org/officeDocument/2006/relationships/hyperlink" Target="https://github.com/gammalib/gammalib" TargetMode="External"/><Relationship Id="rId6" Type="http://schemas.openxmlformats.org/officeDocument/2006/relationships/hyperlink" Target="https://github.com/ctools/ctools" TargetMode="External"/><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gammalib.sourceforge.net/doxygen/" TargetMode="External"/><Relationship Id="rId5" Type="http://schemas.openxmlformats.org/officeDocument/2006/relationships/hyperlink" Target="http://cta.irap.omp.eu/ctools/doxygen/" TargetMode="External"/><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hyperlink" Target="http://gammalib.sourceforge.net/" TargetMode="External"/><Relationship Id="rId9" Type="http://schemas.openxmlformats.org/officeDocument/2006/relationships/hyperlink" Target="http://cta.irap.omp.eu/ctool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ta-git.irap.omp.eu/gammalib" TargetMode="External"/><Relationship Id="rId3" Type="http://schemas.openxmlformats.org/officeDocument/2006/relationships/hyperlink" Target="https://cta-git.irap.omp.eu/ctool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ta-redmine.irap.omp.eu/projects/gammalib/wiki/Contributing_to_GammaLib" TargetMode="Externa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https://cta-redmine.irap.omp.eu/projects/gammalib/wiki/Contributing_to_GammaLib"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ammalib.sourceforge.net/coding/" TargetMode="Externa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g"/><Relationship Id="rId5" Type="http://schemas.openxmlformats.org/officeDocument/2006/relationships/image" Target="../media/image56.jpg"/><Relationship Id="rId6" Type="http://schemas.openxmlformats.org/officeDocument/2006/relationships/image" Target="../media/image57.jpg"/><Relationship Id="rId7" Type="http://schemas.openxmlformats.org/officeDocument/2006/relationships/image" Target="../media/image58.jpg"/><Relationship Id="rId8" Type="http://schemas.openxmlformats.org/officeDocument/2006/relationships/image" Target="../media/image59.jpg"/><Relationship Id="rId9" Type="http://schemas.openxmlformats.org/officeDocument/2006/relationships/image" Target="../media/image60.jpg"/><Relationship Id="rId1" Type="http://schemas.openxmlformats.org/officeDocument/2006/relationships/slideLayout" Target="../slideLayouts/slideLayout2.xml"/><Relationship Id="rId2" Type="http://schemas.openxmlformats.org/officeDocument/2006/relationships/hyperlink" Target="https://www.ohloh.net/p/GammaLib"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7477" y="593029"/>
            <a:ext cx="8479282" cy="1121471"/>
          </a:xfrm>
        </p:spPr>
        <p:txBody>
          <a:bodyPr>
            <a:normAutofit/>
          </a:bodyPr>
          <a:lstStyle/>
          <a:p>
            <a:r>
              <a:rPr lang="en-US" sz="6000" b="1" dirty="0" smtClean="0"/>
              <a:t>3</a:t>
            </a:r>
            <a:r>
              <a:rPr lang="en-US" sz="6000" b="1" baseline="30000" dirty="0" smtClean="0"/>
              <a:t>nd</a:t>
            </a:r>
            <a:r>
              <a:rPr lang="en-US" sz="6000" b="1" dirty="0" smtClean="0"/>
              <a:t> </a:t>
            </a:r>
            <a:r>
              <a:rPr lang="en-US" sz="6000" b="1" dirty="0" smtClean="0"/>
              <a:t>Coding Sprint</a:t>
            </a:r>
            <a:endParaRPr lang="en-US" sz="3600" dirty="0"/>
          </a:p>
        </p:txBody>
      </p:sp>
      <p:pic>
        <p:nvPicPr>
          <p:cNvPr id="4" name="Image 3" descr="logo-shadow.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9689" y="88900"/>
            <a:ext cx="730811" cy="714559"/>
          </a:xfrm>
          <a:prstGeom prst="rect">
            <a:avLst/>
          </a:prstGeom>
        </p:spPr>
      </p:pic>
      <p:pic>
        <p:nvPicPr>
          <p:cNvPr id="5" name="Image 4"/>
          <p:cNvPicPr>
            <a:picLocks noChangeAspect="1"/>
          </p:cNvPicPr>
          <p:nvPr/>
        </p:nvPicPr>
        <p:blipFill>
          <a:blip r:embed="rId3">
            <a:alphaModFix amt="20000"/>
          </a:blip>
          <a:stretch>
            <a:fillRect/>
          </a:stretch>
        </p:blipFill>
        <p:spPr>
          <a:xfrm>
            <a:off x="1337460" y="1879600"/>
            <a:ext cx="6536539" cy="3709486"/>
          </a:xfrm>
          <a:prstGeom prst="rect">
            <a:avLst/>
          </a:prstGeom>
        </p:spPr>
      </p:pic>
      <p:pic>
        <p:nvPicPr>
          <p:cNvPr id="6" name="Image 5" descr="ctools-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977" y="88900"/>
            <a:ext cx="1210484" cy="654418"/>
          </a:xfrm>
          <a:prstGeom prst="rect">
            <a:avLst/>
          </a:prstGeom>
        </p:spPr>
      </p:pic>
      <p:sp>
        <p:nvSpPr>
          <p:cNvPr id="7" name="ZoneTexte 6"/>
          <p:cNvSpPr txBox="1"/>
          <p:nvPr/>
        </p:nvSpPr>
        <p:spPr>
          <a:xfrm>
            <a:off x="3274407" y="5853668"/>
            <a:ext cx="2544386" cy="369332"/>
          </a:xfrm>
          <a:prstGeom prst="rect">
            <a:avLst/>
          </a:prstGeom>
          <a:noFill/>
        </p:spPr>
        <p:txBody>
          <a:bodyPr wrap="none" rtlCol="0">
            <a:spAutoFit/>
          </a:bodyPr>
          <a:lstStyle/>
          <a:p>
            <a:r>
              <a:rPr lang="en-GB" dirty="0" smtClean="0"/>
              <a:t>Jürgen Knödlseder (IRAP)</a:t>
            </a:r>
            <a:endParaRPr lang="en-GB" dirty="0"/>
          </a:p>
        </p:txBody>
      </p:sp>
      <p:sp>
        <p:nvSpPr>
          <p:cNvPr id="8" name="ZoneTexte 7"/>
          <p:cNvSpPr txBox="1"/>
          <p:nvPr/>
        </p:nvSpPr>
        <p:spPr>
          <a:xfrm>
            <a:off x="1400961" y="2495034"/>
            <a:ext cx="5301451" cy="2677656"/>
          </a:xfrm>
          <a:prstGeom prst="rect">
            <a:avLst/>
          </a:prstGeom>
          <a:noFill/>
        </p:spPr>
        <p:txBody>
          <a:bodyPr wrap="none" rtlCol="0">
            <a:spAutoFit/>
          </a:bodyPr>
          <a:lstStyle/>
          <a:p>
            <a:pPr marL="342900" indent="-342900">
              <a:buAutoNum type="arabicPeriod"/>
            </a:pPr>
            <a:r>
              <a:rPr lang="en-GB" sz="2800" b="1" dirty="0" err="1" smtClean="0"/>
              <a:t>GammaLib</a:t>
            </a:r>
            <a:r>
              <a:rPr lang="en-GB" sz="2800" b="1" dirty="0" smtClean="0"/>
              <a:t> </a:t>
            </a:r>
            <a:r>
              <a:rPr lang="en-GB" sz="2800" b="1" dirty="0" smtClean="0"/>
              <a:t>and </a:t>
            </a:r>
            <a:r>
              <a:rPr lang="en-GB" sz="2800" b="1" dirty="0" err="1" smtClean="0"/>
              <a:t>ctools</a:t>
            </a:r>
            <a:r>
              <a:rPr lang="en-GB" sz="2800" b="1" dirty="0" smtClean="0"/>
              <a:t> concepts</a:t>
            </a:r>
          </a:p>
          <a:p>
            <a:pPr marL="342900" indent="-342900">
              <a:buAutoNum type="arabicPeriod"/>
            </a:pPr>
            <a:r>
              <a:rPr lang="en-GB" sz="2800" b="1" dirty="0" smtClean="0"/>
              <a:t>Coding for </a:t>
            </a:r>
            <a:r>
              <a:rPr lang="en-GB" sz="2800" b="1" dirty="0" err="1" smtClean="0"/>
              <a:t>GammaLib</a:t>
            </a:r>
            <a:r>
              <a:rPr lang="en-GB" sz="2800" b="1" dirty="0" smtClean="0"/>
              <a:t> and </a:t>
            </a:r>
            <a:r>
              <a:rPr lang="en-GB" sz="2800" b="1" dirty="0" err="1" smtClean="0"/>
              <a:t>ctools</a:t>
            </a:r>
            <a:endParaRPr lang="en-GB" sz="2800" b="1" dirty="0" smtClean="0"/>
          </a:p>
          <a:p>
            <a:pPr marL="342900" indent="-342900">
              <a:buAutoNum type="arabicPeriod"/>
            </a:pPr>
            <a:r>
              <a:rPr lang="en-GB" sz="2800" b="1" dirty="0" smtClean="0"/>
              <a:t>Current status</a:t>
            </a:r>
          </a:p>
          <a:p>
            <a:pPr marL="342900" indent="-342900">
              <a:buFontTx/>
              <a:buAutoNum type="arabicPeriod"/>
            </a:pPr>
            <a:r>
              <a:rPr lang="en-GB" sz="2800" b="1" dirty="0"/>
              <a:t>Goals of this sprint</a:t>
            </a:r>
          </a:p>
          <a:p>
            <a:pPr marL="342900" indent="-342900">
              <a:buAutoNum type="arabicPeriod"/>
            </a:pPr>
            <a:endParaRPr lang="en-GB" sz="2800" b="1" dirty="0" smtClean="0"/>
          </a:p>
          <a:p>
            <a:endParaRPr lang="en-GB" sz="2800" b="1" dirty="0"/>
          </a:p>
        </p:txBody>
      </p:sp>
    </p:spTree>
    <p:extLst>
      <p:ext uri="{BB962C8B-B14F-4D97-AF65-F5344CB8AC3E}">
        <p14:creationId xmlns:p14="http://schemas.microsoft.com/office/powerpoint/2010/main" val="17955891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Wrapping C++ in Python: SWIG</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10</a:t>
            </a:fld>
            <a:endParaRPr lang="fr-FR" dirty="0"/>
          </a:p>
        </p:txBody>
      </p:sp>
      <p:sp>
        <p:nvSpPr>
          <p:cNvPr id="4" name="Rectangle 3"/>
          <p:cNvSpPr/>
          <p:nvPr/>
        </p:nvSpPr>
        <p:spPr>
          <a:xfrm>
            <a:off x="3450896" y="739295"/>
            <a:ext cx="2242208" cy="369332"/>
          </a:xfrm>
          <a:prstGeom prst="rect">
            <a:avLst/>
          </a:prstGeom>
        </p:spPr>
        <p:txBody>
          <a:bodyPr wrap="none">
            <a:spAutoFit/>
          </a:bodyPr>
          <a:lstStyle/>
          <a:p>
            <a:r>
              <a:rPr lang="pl-PL" dirty="0"/>
              <a:t>http://</a:t>
            </a:r>
            <a:r>
              <a:rPr lang="pl-PL" dirty="0" err="1"/>
              <a:t>www.swig.org</a:t>
            </a:r>
            <a:r>
              <a:rPr lang="pl-PL" dirty="0"/>
              <a:t>/</a:t>
            </a:r>
            <a:endParaRPr lang="en-GB" dirty="0"/>
          </a:p>
        </p:txBody>
      </p:sp>
      <p:pic>
        <p:nvPicPr>
          <p:cNvPr id="12" name="Image 11"/>
          <p:cNvPicPr>
            <a:picLocks noChangeAspect="1"/>
          </p:cNvPicPr>
          <p:nvPr/>
        </p:nvPicPr>
        <p:blipFill>
          <a:blip r:embed="rId2"/>
          <a:stretch>
            <a:fillRect/>
          </a:stretch>
        </p:blipFill>
        <p:spPr>
          <a:xfrm>
            <a:off x="215900" y="1590195"/>
            <a:ext cx="4203700" cy="3556000"/>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1754788" y="1186490"/>
            <a:ext cx="1132905" cy="369332"/>
          </a:xfrm>
          <a:prstGeom prst="rect">
            <a:avLst/>
          </a:prstGeom>
        </p:spPr>
        <p:txBody>
          <a:bodyPr wrap="none">
            <a:spAutoFit/>
          </a:bodyPr>
          <a:lstStyle/>
          <a:p>
            <a:r>
              <a:rPr lang="fr-FR" dirty="0" smtClean="0"/>
              <a:t>c</a:t>
            </a:r>
            <a:r>
              <a:rPr lang="pl-PL" dirty="0" err="1" smtClean="0"/>
              <a:t>tlike.hpp</a:t>
            </a:r>
            <a:endParaRPr lang="en-GB" dirty="0"/>
          </a:p>
        </p:txBody>
      </p:sp>
      <p:pic>
        <p:nvPicPr>
          <p:cNvPr id="5" name="Image 4"/>
          <p:cNvPicPr>
            <a:picLocks noChangeAspect="1"/>
          </p:cNvPicPr>
          <p:nvPr/>
        </p:nvPicPr>
        <p:blipFill>
          <a:blip r:embed="rId3"/>
          <a:stretch>
            <a:fillRect/>
          </a:stretch>
        </p:blipFill>
        <p:spPr>
          <a:xfrm>
            <a:off x="4838700" y="1590195"/>
            <a:ext cx="3670300" cy="401320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6096000" y="1205612"/>
            <a:ext cx="796575" cy="369332"/>
          </a:xfrm>
          <a:prstGeom prst="rect">
            <a:avLst/>
          </a:prstGeom>
        </p:spPr>
        <p:txBody>
          <a:bodyPr wrap="none">
            <a:spAutoFit/>
          </a:bodyPr>
          <a:lstStyle/>
          <a:p>
            <a:r>
              <a:rPr lang="fr-FR" dirty="0"/>
              <a:t>c</a:t>
            </a:r>
            <a:r>
              <a:rPr lang="pl-PL" dirty="0" err="1" smtClean="0"/>
              <a:t>tlike.i</a:t>
            </a:r>
            <a:endParaRPr lang="en-GB" dirty="0"/>
          </a:p>
        </p:txBody>
      </p:sp>
      <p:sp>
        <p:nvSpPr>
          <p:cNvPr id="9" name="Rectangle 8"/>
          <p:cNvSpPr/>
          <p:nvPr/>
        </p:nvSpPr>
        <p:spPr>
          <a:xfrm>
            <a:off x="215900" y="5247616"/>
            <a:ext cx="4572000" cy="1077218"/>
          </a:xfrm>
          <a:prstGeom prst="rect">
            <a:avLst/>
          </a:prstGeom>
        </p:spPr>
        <p:txBody>
          <a:bodyPr>
            <a:spAutoFit/>
          </a:bodyPr>
          <a:lstStyle/>
          <a:p>
            <a:r>
              <a:rPr lang="pl-PL" sz="1600" dirty="0" smtClean="0">
                <a:latin typeface="Courier"/>
                <a:cs typeface="Courier"/>
              </a:rPr>
              <a:t>$ </a:t>
            </a:r>
            <a:r>
              <a:rPr lang="pl-PL" sz="1600" dirty="0" err="1" smtClean="0">
                <a:latin typeface="Courier"/>
                <a:cs typeface="Courier"/>
              </a:rPr>
              <a:t>swig</a:t>
            </a:r>
            <a:r>
              <a:rPr lang="pl-PL" sz="1600" dirty="0" smtClean="0">
                <a:latin typeface="Courier"/>
                <a:cs typeface="Courier"/>
              </a:rPr>
              <a:t> </a:t>
            </a:r>
            <a:r>
              <a:rPr lang="pl-PL" sz="1600" dirty="0">
                <a:latin typeface="Courier"/>
                <a:cs typeface="Courier"/>
              </a:rPr>
              <a:t>-c++ -</a:t>
            </a:r>
            <a:r>
              <a:rPr lang="pl-PL" sz="1600" dirty="0" err="1">
                <a:latin typeface="Courier"/>
                <a:cs typeface="Courier"/>
              </a:rPr>
              <a:t>python</a:t>
            </a:r>
            <a:r>
              <a:rPr lang="pl-PL" sz="1600" dirty="0">
                <a:latin typeface="Courier"/>
                <a:cs typeface="Courier"/>
              </a:rPr>
              <a:t> -Wall </a:t>
            </a:r>
            <a:r>
              <a:rPr lang="pl-PL" sz="1600" dirty="0" err="1" smtClean="0">
                <a:latin typeface="Courier"/>
                <a:cs typeface="Courier"/>
              </a:rPr>
              <a:t>ctlike.i</a:t>
            </a:r>
            <a:endParaRPr lang="pl-PL" sz="1600" dirty="0">
              <a:latin typeface="Courier"/>
              <a:cs typeface="Courier"/>
            </a:endParaRPr>
          </a:p>
          <a:p>
            <a:r>
              <a:rPr lang="pl-PL" sz="1600" dirty="0" err="1" smtClean="0">
                <a:latin typeface="Courier"/>
                <a:cs typeface="Courier"/>
              </a:rPr>
              <a:t>ctlike.py</a:t>
            </a:r>
            <a:endParaRPr lang="pl-PL" sz="1600" dirty="0" smtClean="0">
              <a:latin typeface="Courier"/>
              <a:cs typeface="Courier"/>
            </a:endParaRPr>
          </a:p>
          <a:p>
            <a:r>
              <a:rPr lang="fr-FR" sz="1600" dirty="0" smtClean="0">
                <a:latin typeface="Courier"/>
                <a:cs typeface="Courier"/>
              </a:rPr>
              <a:t>c</a:t>
            </a:r>
            <a:r>
              <a:rPr lang="pl-PL" sz="1600" dirty="0" err="1" smtClean="0">
                <a:latin typeface="Courier"/>
                <a:cs typeface="Courier"/>
              </a:rPr>
              <a:t>tlike_wrap.cpp</a:t>
            </a:r>
            <a:endParaRPr lang="pl-PL" sz="1600" dirty="0" smtClean="0">
              <a:latin typeface="Courier"/>
              <a:cs typeface="Courier"/>
            </a:endParaRPr>
          </a:p>
          <a:p>
            <a:r>
              <a:rPr lang="pl-PL" sz="1600" dirty="0" smtClean="0">
                <a:latin typeface="Courier"/>
                <a:cs typeface="Courier"/>
              </a:rPr>
              <a:t>$ </a:t>
            </a:r>
            <a:r>
              <a:rPr lang="pl-PL" sz="1600" dirty="0" err="1" smtClean="0">
                <a:latin typeface="Courier"/>
                <a:cs typeface="Courier"/>
              </a:rPr>
              <a:t>gcc</a:t>
            </a:r>
            <a:r>
              <a:rPr lang="pl-PL" sz="1600" dirty="0" smtClean="0">
                <a:latin typeface="Courier"/>
                <a:cs typeface="Courier"/>
              </a:rPr>
              <a:t> </a:t>
            </a:r>
            <a:r>
              <a:rPr lang="fr-FR" sz="1600" dirty="0" smtClean="0">
                <a:latin typeface="Courier"/>
                <a:cs typeface="Courier"/>
              </a:rPr>
              <a:t>c</a:t>
            </a:r>
            <a:r>
              <a:rPr lang="pl-PL" sz="1600" dirty="0" err="1" smtClean="0">
                <a:latin typeface="Courier"/>
                <a:cs typeface="Courier"/>
              </a:rPr>
              <a:t>tlike_wrap.cpp</a:t>
            </a:r>
            <a:endParaRPr lang="pl-PL" sz="1600" dirty="0">
              <a:latin typeface="Courier"/>
              <a:cs typeface="Courier"/>
            </a:endParaRPr>
          </a:p>
        </p:txBody>
      </p:sp>
    </p:spTree>
    <p:extLst>
      <p:ext uri="{BB962C8B-B14F-4D97-AF65-F5344CB8AC3E}">
        <p14:creationId xmlns:p14="http://schemas.microsoft.com/office/powerpoint/2010/main" val="11824752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Using </a:t>
            </a:r>
            <a:r>
              <a:rPr lang="en-US" sz="3600" b="1" dirty="0" err="1" smtClean="0">
                <a:solidFill>
                  <a:schemeClr val="tx2">
                    <a:lumMod val="60000"/>
                    <a:lumOff val="40000"/>
                  </a:schemeClr>
                </a:solidFill>
              </a:rPr>
              <a:t>GammaLib</a:t>
            </a:r>
            <a:r>
              <a:rPr lang="en-US" sz="3600" b="1" dirty="0" smtClean="0">
                <a:solidFill>
                  <a:schemeClr val="tx2">
                    <a:lumMod val="60000"/>
                    <a:lumOff val="40000"/>
                  </a:schemeClr>
                </a:solidFill>
              </a:rPr>
              <a:t> in Python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11</a:t>
            </a:fld>
            <a:endParaRPr lang="fr-FR" dirty="0"/>
          </a:p>
        </p:txBody>
      </p:sp>
      <p:pic>
        <p:nvPicPr>
          <p:cNvPr id="10" name="Image 9"/>
          <p:cNvPicPr>
            <a:picLocks noChangeAspect="1"/>
          </p:cNvPicPr>
          <p:nvPr/>
        </p:nvPicPr>
        <p:blipFill>
          <a:blip r:embed="rId2"/>
          <a:stretch>
            <a:fillRect/>
          </a:stretch>
        </p:blipFill>
        <p:spPr>
          <a:xfrm>
            <a:off x="482600" y="1536700"/>
            <a:ext cx="3835400" cy="2019300"/>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a:blip r:embed="rId3"/>
          <a:stretch>
            <a:fillRect/>
          </a:stretch>
        </p:blipFill>
        <p:spPr>
          <a:xfrm>
            <a:off x="4914900" y="1536700"/>
            <a:ext cx="3746500" cy="1981200"/>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457200" y="3739190"/>
            <a:ext cx="2396535" cy="369332"/>
          </a:xfrm>
          <a:prstGeom prst="rect">
            <a:avLst/>
          </a:prstGeom>
        </p:spPr>
        <p:txBody>
          <a:bodyPr wrap="none">
            <a:spAutoFit/>
          </a:bodyPr>
          <a:lstStyle/>
          <a:p>
            <a:r>
              <a:rPr lang="fr-FR" dirty="0" smtClean="0"/>
              <a:t>… </a:t>
            </a:r>
            <a:r>
              <a:rPr lang="fr-FR" dirty="0" err="1" smtClean="0"/>
              <a:t>same</a:t>
            </a:r>
            <a:r>
              <a:rPr lang="fr-FR" dirty="0" smtClean="0"/>
              <a:t> story for </a:t>
            </a:r>
            <a:r>
              <a:rPr lang="fr-FR" i="1" dirty="0" err="1" smtClean="0"/>
              <a:t>ctools</a:t>
            </a:r>
            <a:endParaRPr lang="en-GB" i="1" dirty="0"/>
          </a:p>
        </p:txBody>
      </p:sp>
    </p:spTree>
    <p:extLst>
      <p:ext uri="{BB962C8B-B14F-4D97-AF65-F5344CB8AC3E}">
        <p14:creationId xmlns:p14="http://schemas.microsoft.com/office/powerpoint/2010/main" val="2408811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A </a:t>
            </a:r>
            <a:r>
              <a:rPr lang="en-US" sz="3600" b="1" i="1" dirty="0" err="1" smtClean="0">
                <a:solidFill>
                  <a:schemeClr val="tx2">
                    <a:lumMod val="60000"/>
                    <a:lumOff val="40000"/>
                  </a:schemeClr>
                </a:solidFill>
              </a:rPr>
              <a:t>cscript</a:t>
            </a:r>
            <a:r>
              <a:rPr lang="en-US" sz="3600" b="1" dirty="0" smtClean="0">
                <a:solidFill>
                  <a:schemeClr val="tx2">
                    <a:lumMod val="60000"/>
                    <a:lumOff val="40000"/>
                  </a:schemeClr>
                </a:solidFill>
              </a:rPr>
              <a:t> is a Python script looking like a </a:t>
            </a:r>
            <a:r>
              <a:rPr lang="en-US" sz="3600" b="1" i="1" dirty="0" err="1" smtClean="0">
                <a:solidFill>
                  <a:schemeClr val="tx2">
                    <a:lumMod val="60000"/>
                    <a:lumOff val="40000"/>
                  </a:schemeClr>
                </a:solidFill>
              </a:rPr>
              <a:t>ctool</a:t>
            </a:r>
            <a:endParaRPr lang="en-US" sz="3600" b="1" i="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12</a:t>
            </a:fld>
            <a:endParaRPr lang="fr-FR" dirty="0"/>
          </a:p>
        </p:txBody>
      </p:sp>
      <p:pic>
        <p:nvPicPr>
          <p:cNvPr id="6" name="Image 5"/>
          <p:cNvPicPr>
            <a:picLocks noChangeAspect="1"/>
          </p:cNvPicPr>
          <p:nvPr/>
        </p:nvPicPr>
        <p:blipFill>
          <a:blip r:embed="rId2"/>
          <a:stretch>
            <a:fillRect/>
          </a:stretch>
        </p:blipFill>
        <p:spPr>
          <a:xfrm>
            <a:off x="1612900" y="759899"/>
            <a:ext cx="5918200" cy="5545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504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The overall picture</a:t>
            </a:r>
            <a:endParaRPr lang="en-US" sz="3600" b="1" i="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13</a:t>
            </a:fld>
            <a:endParaRPr lang="fr-FR" dirty="0"/>
          </a:p>
        </p:txBody>
      </p:sp>
      <p:pic>
        <p:nvPicPr>
          <p:cNvPr id="7" name="Image 6" descr="ctools-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6000" y="2654298"/>
            <a:ext cx="2020257" cy="1092201"/>
          </a:xfrm>
          <a:prstGeom prst="rect">
            <a:avLst/>
          </a:prstGeom>
        </p:spPr>
      </p:pic>
      <p:pic>
        <p:nvPicPr>
          <p:cNvPr id="8" name="Image 7" descr="logo-shado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2698" y="4394199"/>
            <a:ext cx="1846401" cy="1805343"/>
          </a:xfrm>
          <a:prstGeom prst="rect">
            <a:avLst/>
          </a:prstGeom>
        </p:spPr>
      </p:pic>
      <p:sp>
        <p:nvSpPr>
          <p:cNvPr id="4" name="ZoneTexte 3"/>
          <p:cNvSpPr txBox="1"/>
          <p:nvPr/>
        </p:nvSpPr>
        <p:spPr>
          <a:xfrm>
            <a:off x="6362700" y="5123934"/>
            <a:ext cx="1539103" cy="338554"/>
          </a:xfrm>
          <a:prstGeom prst="rect">
            <a:avLst/>
          </a:prstGeom>
          <a:noFill/>
        </p:spPr>
        <p:txBody>
          <a:bodyPr wrap="none" rtlCol="0">
            <a:spAutoFit/>
          </a:bodyPr>
          <a:lstStyle/>
          <a:p>
            <a:r>
              <a:rPr lang="fr-FR" sz="1600" dirty="0" smtClean="0">
                <a:latin typeface="Courier"/>
                <a:cs typeface="Courier"/>
              </a:rPr>
              <a:t>l</a:t>
            </a:r>
            <a:r>
              <a:rPr lang="en-GB" sz="1600" dirty="0" err="1" smtClean="0">
                <a:latin typeface="Courier"/>
                <a:cs typeface="Courier"/>
              </a:rPr>
              <a:t>ibgamma.so</a:t>
            </a:r>
            <a:endParaRPr lang="en-GB" sz="1600" dirty="0">
              <a:latin typeface="Courier"/>
              <a:cs typeface="Courier"/>
            </a:endParaRPr>
          </a:p>
        </p:txBody>
      </p:sp>
      <p:cxnSp>
        <p:nvCxnSpPr>
          <p:cNvPr id="9" name="Connecteur droit 8"/>
          <p:cNvCxnSpPr>
            <a:stCxn id="4" idx="1"/>
            <a:endCxn id="8" idx="3"/>
          </p:cNvCxnSpPr>
          <p:nvPr/>
        </p:nvCxnSpPr>
        <p:spPr>
          <a:xfrm flipH="1">
            <a:off x="5499099" y="5293211"/>
            <a:ext cx="863601" cy="3660"/>
          </a:xfrm>
          <a:prstGeom prst="line">
            <a:avLst/>
          </a:prstGeom>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6286500" y="3028433"/>
            <a:ext cx="1662234" cy="338554"/>
          </a:xfrm>
          <a:prstGeom prst="rect">
            <a:avLst/>
          </a:prstGeom>
          <a:noFill/>
        </p:spPr>
        <p:txBody>
          <a:bodyPr wrap="none" rtlCol="0">
            <a:spAutoFit/>
          </a:bodyPr>
          <a:lstStyle/>
          <a:p>
            <a:r>
              <a:rPr lang="fr-FR" sz="1600" dirty="0" smtClean="0">
                <a:latin typeface="Courier"/>
                <a:cs typeface="Courier"/>
              </a:rPr>
              <a:t>l</a:t>
            </a:r>
            <a:r>
              <a:rPr lang="en-GB" sz="1600" dirty="0" err="1" smtClean="0">
                <a:latin typeface="Courier"/>
                <a:cs typeface="Courier"/>
              </a:rPr>
              <a:t>ibctools.so</a:t>
            </a:r>
            <a:endParaRPr lang="en-GB" sz="1600" dirty="0">
              <a:latin typeface="Courier"/>
              <a:cs typeface="Courier"/>
            </a:endParaRPr>
          </a:p>
        </p:txBody>
      </p:sp>
      <p:cxnSp>
        <p:nvCxnSpPr>
          <p:cNvPr id="14" name="Connecteur droit 13"/>
          <p:cNvCxnSpPr>
            <a:stCxn id="13" idx="1"/>
            <a:endCxn id="7" idx="3"/>
          </p:cNvCxnSpPr>
          <p:nvPr/>
        </p:nvCxnSpPr>
        <p:spPr>
          <a:xfrm flipH="1">
            <a:off x="5576257" y="3197710"/>
            <a:ext cx="710243" cy="2689"/>
          </a:xfrm>
          <a:prstGeom prst="line">
            <a:avLst/>
          </a:prstGeom>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6531512" y="1026971"/>
            <a:ext cx="1169711" cy="1569660"/>
          </a:xfrm>
          <a:prstGeom prst="rect">
            <a:avLst/>
          </a:prstGeom>
          <a:noFill/>
        </p:spPr>
        <p:txBody>
          <a:bodyPr wrap="none" rtlCol="0">
            <a:spAutoFit/>
          </a:bodyPr>
          <a:lstStyle/>
          <a:p>
            <a:pPr algn="ctr"/>
            <a:r>
              <a:rPr lang="fr-FR" sz="1600" dirty="0" err="1">
                <a:latin typeface="Courier"/>
                <a:cs typeface="Courier"/>
              </a:rPr>
              <a:t>c</a:t>
            </a:r>
            <a:r>
              <a:rPr lang="fr-FR" sz="1600" dirty="0" err="1" smtClean="0">
                <a:latin typeface="Courier"/>
                <a:cs typeface="Courier"/>
              </a:rPr>
              <a:t>tobssim</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tbin</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tselect</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tlike</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tmodel</a:t>
            </a:r>
            <a:endParaRPr lang="fr-FR" sz="1600" dirty="0" smtClean="0">
              <a:latin typeface="Courier"/>
              <a:cs typeface="Courier"/>
            </a:endParaRPr>
          </a:p>
          <a:p>
            <a:pPr algn="ctr"/>
            <a:r>
              <a:rPr lang="fr-FR" sz="1600" dirty="0" err="1" smtClean="0">
                <a:latin typeface="Courier"/>
                <a:cs typeface="Courier"/>
              </a:rPr>
              <a:t>ctskymap</a:t>
            </a:r>
            <a:endParaRPr lang="en-GB" sz="1600" dirty="0">
              <a:latin typeface="Courier"/>
              <a:cs typeface="Courier"/>
            </a:endParaRPr>
          </a:p>
        </p:txBody>
      </p:sp>
      <p:cxnSp>
        <p:nvCxnSpPr>
          <p:cNvPr id="22" name="Connecteur droit 21"/>
          <p:cNvCxnSpPr>
            <a:stCxn id="23" idx="2"/>
            <a:endCxn id="13" idx="0"/>
          </p:cNvCxnSpPr>
          <p:nvPr/>
        </p:nvCxnSpPr>
        <p:spPr>
          <a:xfrm>
            <a:off x="7116368" y="2596631"/>
            <a:ext cx="1249" cy="4318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cteur droit 26"/>
          <p:cNvCxnSpPr>
            <a:stCxn id="13" idx="2"/>
            <a:endCxn id="4" idx="0"/>
          </p:cNvCxnSpPr>
          <p:nvPr/>
        </p:nvCxnSpPr>
        <p:spPr>
          <a:xfrm>
            <a:off x="7117617" y="3366987"/>
            <a:ext cx="14635" cy="1756947"/>
          </a:xfrm>
          <a:prstGeom prst="line">
            <a:avLst/>
          </a:prstGeom>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6793698" y="703890"/>
            <a:ext cx="575899" cy="400110"/>
          </a:xfrm>
          <a:prstGeom prst="rect">
            <a:avLst/>
          </a:prstGeom>
          <a:noFill/>
        </p:spPr>
        <p:txBody>
          <a:bodyPr wrap="none" rtlCol="0">
            <a:spAutoFit/>
          </a:bodyPr>
          <a:lstStyle/>
          <a:p>
            <a:r>
              <a:rPr lang="en-GB" sz="2000" b="1" dirty="0" smtClean="0">
                <a:solidFill>
                  <a:srgbClr val="3366FF"/>
                </a:solidFill>
              </a:rPr>
              <a:t>C++</a:t>
            </a:r>
            <a:endParaRPr lang="en-GB" sz="2000" b="1" dirty="0">
              <a:solidFill>
                <a:srgbClr val="3366FF"/>
              </a:solidFill>
            </a:endParaRPr>
          </a:p>
        </p:txBody>
      </p:sp>
      <p:sp>
        <p:nvSpPr>
          <p:cNvPr id="34" name="ZoneTexte 33"/>
          <p:cNvSpPr txBox="1"/>
          <p:nvPr/>
        </p:nvSpPr>
        <p:spPr>
          <a:xfrm>
            <a:off x="1269687" y="751995"/>
            <a:ext cx="944715" cy="400110"/>
          </a:xfrm>
          <a:prstGeom prst="rect">
            <a:avLst/>
          </a:prstGeom>
          <a:noFill/>
        </p:spPr>
        <p:txBody>
          <a:bodyPr wrap="none" rtlCol="0">
            <a:spAutoFit/>
          </a:bodyPr>
          <a:lstStyle/>
          <a:p>
            <a:r>
              <a:rPr lang="en-GB" sz="2000" b="1" dirty="0" smtClean="0">
                <a:solidFill>
                  <a:srgbClr val="3366FF"/>
                </a:solidFill>
              </a:rPr>
              <a:t>Python</a:t>
            </a:r>
            <a:endParaRPr lang="en-GB" sz="2000" b="1" dirty="0">
              <a:solidFill>
                <a:srgbClr val="3366FF"/>
              </a:solidFill>
            </a:endParaRPr>
          </a:p>
        </p:txBody>
      </p:sp>
      <p:sp>
        <p:nvSpPr>
          <p:cNvPr id="35" name="ZoneTexte 34"/>
          <p:cNvSpPr txBox="1"/>
          <p:nvPr/>
        </p:nvSpPr>
        <p:spPr>
          <a:xfrm>
            <a:off x="572258" y="4680347"/>
            <a:ext cx="2323836" cy="1231106"/>
          </a:xfrm>
          <a:prstGeom prst="rect">
            <a:avLst/>
          </a:prstGeom>
          <a:noFill/>
        </p:spPr>
        <p:txBody>
          <a:bodyPr wrap="none" rtlCol="0">
            <a:spAutoFit/>
          </a:bodyPr>
          <a:lstStyle/>
          <a:p>
            <a:r>
              <a:rPr lang="fr-FR" sz="1600" dirty="0" err="1">
                <a:latin typeface="Courier"/>
                <a:cs typeface="Courier"/>
              </a:rPr>
              <a:t>g</a:t>
            </a:r>
            <a:r>
              <a:rPr lang="fr-FR" sz="1600" dirty="0" err="1" smtClean="0">
                <a:latin typeface="Courier"/>
                <a:cs typeface="Courier"/>
              </a:rPr>
              <a:t>ammalib</a:t>
            </a:r>
            <a:r>
              <a:rPr lang="fr-FR" sz="1600" dirty="0" smtClean="0">
                <a:latin typeface="Courier"/>
                <a:cs typeface="Courier"/>
              </a:rPr>
              <a:t>/</a:t>
            </a:r>
          </a:p>
          <a:p>
            <a:r>
              <a:rPr lang="en-GB" sz="1400" dirty="0" smtClean="0">
                <a:latin typeface="Courier"/>
                <a:cs typeface="Courier"/>
              </a:rPr>
              <a:t>  _</a:t>
            </a:r>
            <a:r>
              <a:rPr lang="en-GB" sz="1400" dirty="0" err="1" smtClean="0">
                <a:latin typeface="Courier"/>
                <a:cs typeface="Courier"/>
              </a:rPr>
              <a:t>app.so</a:t>
            </a:r>
            <a:r>
              <a:rPr lang="en-GB" sz="1400" dirty="0" smtClean="0">
                <a:latin typeface="Courier"/>
                <a:cs typeface="Courier"/>
              </a:rPr>
              <a:t>	</a:t>
            </a:r>
            <a:r>
              <a:rPr lang="en-GB" sz="1400" dirty="0" err="1" smtClean="0">
                <a:latin typeface="Courier"/>
                <a:cs typeface="Courier"/>
              </a:rPr>
              <a:t>app.py</a:t>
            </a:r>
            <a:endParaRPr lang="en-GB" sz="1400" dirty="0" smtClean="0">
              <a:latin typeface="Courier"/>
              <a:cs typeface="Courier"/>
            </a:endParaRPr>
          </a:p>
          <a:p>
            <a:r>
              <a:rPr lang="en-GB" sz="1400" dirty="0">
                <a:latin typeface="Courier"/>
                <a:cs typeface="Courier"/>
              </a:rPr>
              <a:t> </a:t>
            </a:r>
            <a:r>
              <a:rPr lang="en-GB" sz="1400" dirty="0" smtClean="0">
                <a:latin typeface="Courier"/>
                <a:cs typeface="Courier"/>
              </a:rPr>
              <a:t> _</a:t>
            </a:r>
            <a:r>
              <a:rPr lang="en-GB" sz="1400" dirty="0" err="1" smtClean="0">
                <a:latin typeface="Courier"/>
                <a:cs typeface="Courier"/>
              </a:rPr>
              <a:t>base.so</a:t>
            </a:r>
            <a:r>
              <a:rPr lang="en-GB" sz="1400" dirty="0" smtClean="0">
                <a:latin typeface="Courier"/>
                <a:cs typeface="Courier"/>
              </a:rPr>
              <a:t>	</a:t>
            </a:r>
            <a:r>
              <a:rPr lang="en-GB" sz="1400" dirty="0" err="1" smtClean="0">
                <a:latin typeface="Courier"/>
                <a:cs typeface="Courier"/>
              </a:rPr>
              <a:t>base.py</a:t>
            </a:r>
            <a:endParaRPr lang="en-GB" sz="1400" dirty="0" smtClean="0">
              <a:latin typeface="Courier"/>
              <a:cs typeface="Courier"/>
            </a:endParaRPr>
          </a:p>
          <a:p>
            <a:r>
              <a:rPr lang="en-GB" sz="1400" dirty="0">
                <a:latin typeface="Courier"/>
                <a:cs typeface="Courier"/>
              </a:rPr>
              <a:t> </a:t>
            </a:r>
            <a:r>
              <a:rPr lang="en-GB" sz="1400" dirty="0" smtClean="0">
                <a:latin typeface="Courier"/>
                <a:cs typeface="Courier"/>
              </a:rPr>
              <a:t> _</a:t>
            </a:r>
            <a:r>
              <a:rPr lang="en-GB" sz="1400" dirty="0" err="1" smtClean="0">
                <a:latin typeface="Courier"/>
                <a:cs typeface="Courier"/>
              </a:rPr>
              <a:t>com.so</a:t>
            </a:r>
            <a:r>
              <a:rPr lang="en-GB" sz="1400" dirty="0" smtClean="0">
                <a:latin typeface="Courier"/>
                <a:cs typeface="Courier"/>
              </a:rPr>
              <a:t>	</a:t>
            </a:r>
            <a:r>
              <a:rPr lang="en-GB" sz="1400" dirty="0" err="1" smtClean="0">
                <a:latin typeface="Courier"/>
                <a:cs typeface="Courier"/>
              </a:rPr>
              <a:t>com.py</a:t>
            </a:r>
            <a:endParaRPr lang="en-GB" sz="1400" dirty="0" smtClean="0">
              <a:latin typeface="Courier"/>
              <a:cs typeface="Courier"/>
            </a:endParaRPr>
          </a:p>
          <a:p>
            <a:r>
              <a:rPr lang="en-GB" sz="1400" dirty="0">
                <a:latin typeface="Courier"/>
                <a:cs typeface="Courier"/>
              </a:rPr>
              <a:t> </a:t>
            </a:r>
            <a:r>
              <a:rPr lang="en-GB" sz="1400" dirty="0" smtClean="0">
                <a:latin typeface="Courier"/>
                <a:cs typeface="Courier"/>
              </a:rPr>
              <a:t> </a:t>
            </a:r>
            <a:r>
              <a:rPr lang="fr-FR" sz="1400" dirty="0" smtClean="0">
                <a:latin typeface="Courier"/>
                <a:cs typeface="Courier"/>
              </a:rPr>
              <a:t>…			…</a:t>
            </a:r>
            <a:endParaRPr lang="en-GB" sz="1400" dirty="0">
              <a:latin typeface="Courier"/>
              <a:cs typeface="Courier"/>
            </a:endParaRPr>
          </a:p>
        </p:txBody>
      </p:sp>
      <p:cxnSp>
        <p:nvCxnSpPr>
          <p:cNvPr id="36" name="Connecteur droit 35"/>
          <p:cNvCxnSpPr>
            <a:stCxn id="8" idx="1"/>
            <a:endCxn id="35" idx="3"/>
          </p:cNvCxnSpPr>
          <p:nvPr/>
        </p:nvCxnSpPr>
        <p:spPr>
          <a:xfrm flipH="1" flipV="1">
            <a:off x="2896094" y="5295900"/>
            <a:ext cx="756604" cy="971"/>
          </a:xfrm>
          <a:prstGeom prst="line">
            <a:avLst/>
          </a:prstGeom>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1026189" y="2908011"/>
            <a:ext cx="1415973" cy="584776"/>
          </a:xfrm>
          <a:prstGeom prst="rect">
            <a:avLst/>
          </a:prstGeom>
          <a:noFill/>
        </p:spPr>
        <p:txBody>
          <a:bodyPr wrap="none" rtlCol="0">
            <a:spAutoFit/>
          </a:bodyPr>
          <a:lstStyle/>
          <a:p>
            <a:r>
              <a:rPr lang="en-GB" sz="1600" dirty="0" smtClean="0">
                <a:latin typeface="Courier"/>
                <a:cs typeface="Courier"/>
              </a:rPr>
              <a:t>_</a:t>
            </a:r>
            <a:r>
              <a:rPr lang="en-GB" sz="1600" dirty="0" err="1" smtClean="0">
                <a:latin typeface="Courier"/>
                <a:cs typeface="Courier"/>
              </a:rPr>
              <a:t>ctools.so</a:t>
            </a:r>
            <a:endParaRPr lang="en-GB" sz="1600" dirty="0" smtClean="0">
              <a:latin typeface="Courier"/>
              <a:cs typeface="Courier"/>
            </a:endParaRPr>
          </a:p>
          <a:p>
            <a:r>
              <a:rPr lang="fr-FR" sz="1600" dirty="0" smtClean="0">
                <a:latin typeface="Courier"/>
                <a:cs typeface="Courier"/>
              </a:rPr>
              <a:t>c</a:t>
            </a:r>
            <a:r>
              <a:rPr lang="en-GB" sz="1600" dirty="0" err="1" smtClean="0">
                <a:latin typeface="Courier"/>
                <a:cs typeface="Courier"/>
              </a:rPr>
              <a:t>tools.py</a:t>
            </a:r>
            <a:endParaRPr lang="en-GB" sz="1600" dirty="0">
              <a:latin typeface="Courier"/>
              <a:cs typeface="Courier"/>
            </a:endParaRPr>
          </a:p>
        </p:txBody>
      </p:sp>
      <p:cxnSp>
        <p:nvCxnSpPr>
          <p:cNvPr id="41" name="Connecteur droit 40"/>
          <p:cNvCxnSpPr>
            <a:stCxn id="7" idx="1"/>
            <a:endCxn id="38" idx="3"/>
          </p:cNvCxnSpPr>
          <p:nvPr/>
        </p:nvCxnSpPr>
        <p:spPr>
          <a:xfrm flipH="1">
            <a:off x="2442162" y="3200399"/>
            <a:ext cx="1113838" cy="0"/>
          </a:xfrm>
          <a:prstGeom prst="line">
            <a:avLst/>
          </a:prstGeom>
        </p:spPr>
        <p:style>
          <a:lnRef idx="2">
            <a:schemeClr val="accent1"/>
          </a:lnRef>
          <a:fillRef idx="0">
            <a:schemeClr val="accent1"/>
          </a:fillRef>
          <a:effectRef idx="1">
            <a:schemeClr val="accent1"/>
          </a:effectRef>
          <a:fontRef idx="minor">
            <a:schemeClr val="tx1"/>
          </a:fontRef>
        </p:style>
      </p:cxnSp>
      <p:sp>
        <p:nvSpPr>
          <p:cNvPr id="46" name="ZoneTexte 45"/>
          <p:cNvSpPr txBox="1"/>
          <p:nvPr/>
        </p:nvSpPr>
        <p:spPr>
          <a:xfrm>
            <a:off x="1138536" y="1120546"/>
            <a:ext cx="1169711" cy="1323439"/>
          </a:xfrm>
          <a:prstGeom prst="rect">
            <a:avLst/>
          </a:prstGeom>
          <a:noFill/>
        </p:spPr>
        <p:txBody>
          <a:bodyPr wrap="none" rtlCol="0">
            <a:spAutoFit/>
          </a:bodyPr>
          <a:lstStyle/>
          <a:p>
            <a:pPr algn="ctr"/>
            <a:r>
              <a:rPr lang="fr-FR" sz="1600" dirty="0" err="1">
                <a:latin typeface="Courier"/>
                <a:cs typeface="Courier"/>
              </a:rPr>
              <a:t>c</a:t>
            </a:r>
            <a:r>
              <a:rPr lang="fr-FR" sz="1600" dirty="0" err="1" smtClean="0">
                <a:latin typeface="Courier"/>
                <a:cs typeface="Courier"/>
              </a:rPr>
              <a:t>spull</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ssens</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stsdist</a:t>
            </a:r>
            <a:endParaRPr lang="fr-FR" sz="1600" dirty="0" smtClean="0">
              <a:latin typeface="Courier"/>
              <a:cs typeface="Courier"/>
            </a:endParaRPr>
          </a:p>
          <a:p>
            <a:pPr algn="ctr"/>
            <a:r>
              <a:rPr lang="fr-FR" sz="1600" dirty="0" err="1">
                <a:latin typeface="Courier"/>
                <a:cs typeface="Courier"/>
              </a:rPr>
              <a:t>c</a:t>
            </a:r>
            <a:r>
              <a:rPr lang="fr-FR" sz="1600" dirty="0" err="1" smtClean="0">
                <a:latin typeface="Courier"/>
                <a:cs typeface="Courier"/>
              </a:rPr>
              <a:t>scaldb</a:t>
            </a:r>
            <a:endParaRPr lang="fr-FR" sz="1600" dirty="0" smtClean="0">
              <a:latin typeface="Courier"/>
              <a:cs typeface="Courier"/>
            </a:endParaRPr>
          </a:p>
          <a:p>
            <a:pPr algn="ctr"/>
            <a:r>
              <a:rPr lang="fr-FR" sz="1600" dirty="0" err="1" smtClean="0">
                <a:latin typeface="Courier"/>
                <a:cs typeface="Courier"/>
              </a:rPr>
              <a:t>lsmodel</a:t>
            </a:r>
            <a:endParaRPr lang="fr-FR" sz="1600" dirty="0" smtClean="0">
              <a:latin typeface="Courier"/>
              <a:cs typeface="Courier"/>
            </a:endParaRPr>
          </a:p>
        </p:txBody>
      </p:sp>
      <p:cxnSp>
        <p:nvCxnSpPr>
          <p:cNvPr id="47" name="Connecteur droit 46"/>
          <p:cNvCxnSpPr>
            <a:stCxn id="46" idx="2"/>
            <a:endCxn id="38" idx="0"/>
          </p:cNvCxnSpPr>
          <p:nvPr/>
        </p:nvCxnSpPr>
        <p:spPr>
          <a:xfrm>
            <a:off x="1723392" y="2443985"/>
            <a:ext cx="10784" cy="46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necteur droit 48"/>
          <p:cNvCxnSpPr>
            <a:stCxn id="38" idx="2"/>
            <a:endCxn id="35" idx="0"/>
          </p:cNvCxnSpPr>
          <p:nvPr/>
        </p:nvCxnSpPr>
        <p:spPr>
          <a:xfrm>
            <a:off x="1734176" y="3492787"/>
            <a:ext cx="0" cy="1187560"/>
          </a:xfrm>
          <a:prstGeom prst="line">
            <a:avLst/>
          </a:prstGeom>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3013014" y="5220671"/>
            <a:ext cx="601584" cy="369332"/>
          </a:xfrm>
          <a:prstGeom prst="rect">
            <a:avLst/>
          </a:prstGeom>
          <a:noFill/>
        </p:spPr>
        <p:txBody>
          <a:bodyPr wrap="none" rtlCol="0">
            <a:spAutoFit/>
          </a:bodyPr>
          <a:lstStyle/>
          <a:p>
            <a:r>
              <a:rPr lang="en-GB" dirty="0" smtClean="0"/>
              <a:t>swig</a:t>
            </a:r>
            <a:endParaRPr lang="en-GB" dirty="0"/>
          </a:p>
        </p:txBody>
      </p:sp>
      <p:sp>
        <p:nvSpPr>
          <p:cNvPr id="25" name="ZoneTexte 24"/>
          <p:cNvSpPr txBox="1"/>
          <p:nvPr/>
        </p:nvSpPr>
        <p:spPr>
          <a:xfrm>
            <a:off x="2775722" y="3151602"/>
            <a:ext cx="601584" cy="369332"/>
          </a:xfrm>
          <a:prstGeom prst="rect">
            <a:avLst/>
          </a:prstGeom>
          <a:noFill/>
        </p:spPr>
        <p:txBody>
          <a:bodyPr wrap="none" rtlCol="0">
            <a:spAutoFit/>
          </a:bodyPr>
          <a:lstStyle/>
          <a:p>
            <a:r>
              <a:rPr lang="en-GB" dirty="0" smtClean="0"/>
              <a:t>swig</a:t>
            </a:r>
            <a:endParaRPr lang="en-GB" dirty="0"/>
          </a:p>
        </p:txBody>
      </p:sp>
    </p:spTree>
    <p:extLst>
      <p:ext uri="{BB962C8B-B14F-4D97-AF65-F5344CB8AC3E}">
        <p14:creationId xmlns:p14="http://schemas.microsoft.com/office/powerpoint/2010/main" val="291962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What should I do if </a:t>
            </a:r>
            <a:r>
              <a:rPr lang="fr-FR" sz="3600" b="1" dirty="0" smtClean="0">
                <a:solidFill>
                  <a:schemeClr val="tx2">
                    <a:lumMod val="60000"/>
                    <a:lumOff val="40000"/>
                  </a:schemeClr>
                </a:solidFill>
              </a:rPr>
              <a:t>…</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14</a:t>
            </a:fld>
            <a:endParaRPr lang="fr-FR" dirty="0"/>
          </a:p>
        </p:txBody>
      </p:sp>
      <p:sp>
        <p:nvSpPr>
          <p:cNvPr id="7" name="ZoneTexte 6"/>
          <p:cNvSpPr txBox="1"/>
          <p:nvPr/>
        </p:nvSpPr>
        <p:spPr>
          <a:xfrm>
            <a:off x="355601" y="1020640"/>
            <a:ext cx="8432800" cy="5293758"/>
          </a:xfrm>
          <a:prstGeom prst="rect">
            <a:avLst/>
          </a:prstGeom>
          <a:noFill/>
        </p:spPr>
        <p:txBody>
          <a:bodyPr wrap="square" rtlCol="0">
            <a:spAutoFit/>
          </a:bodyPr>
          <a:lstStyle/>
          <a:p>
            <a:r>
              <a:rPr lang="en-GB" b="1" dirty="0" smtClean="0">
                <a:solidFill>
                  <a:srgbClr val="3366FF"/>
                </a:solidFill>
              </a:rPr>
              <a:t>… I need a new spectral model?</a:t>
            </a:r>
          </a:p>
          <a:p>
            <a:r>
              <a:rPr lang="en-GB" i="1" dirty="0" smtClean="0"/>
              <a:t>Add a new spectral model class to the </a:t>
            </a:r>
            <a:r>
              <a:rPr lang="en-GB" i="1" dirty="0" err="1" smtClean="0"/>
              <a:t>GammaLib</a:t>
            </a:r>
            <a:r>
              <a:rPr lang="en-GB" i="1" dirty="0" smtClean="0"/>
              <a:t> model module.</a:t>
            </a:r>
          </a:p>
          <a:p>
            <a:endParaRPr lang="en-GB" sz="800" dirty="0" smtClean="0"/>
          </a:p>
          <a:p>
            <a:r>
              <a:rPr lang="en-GB" b="1" dirty="0" smtClean="0">
                <a:solidFill>
                  <a:srgbClr val="3366FF"/>
                </a:solidFill>
              </a:rPr>
              <a:t>… I need a new background model for CTA?</a:t>
            </a:r>
          </a:p>
          <a:p>
            <a:r>
              <a:rPr lang="en-GB" i="1" dirty="0" smtClean="0"/>
              <a:t>Add a new background model class to the </a:t>
            </a:r>
            <a:r>
              <a:rPr lang="en-GB" i="1" dirty="0" err="1" smtClean="0"/>
              <a:t>GammaLib</a:t>
            </a:r>
            <a:r>
              <a:rPr lang="en-GB" i="1" dirty="0" smtClean="0"/>
              <a:t> CTA interface module.</a:t>
            </a:r>
          </a:p>
          <a:p>
            <a:endParaRPr lang="en-GB" sz="800" dirty="0" smtClean="0"/>
          </a:p>
          <a:p>
            <a:r>
              <a:rPr lang="en-GB" b="1" dirty="0" smtClean="0">
                <a:solidFill>
                  <a:srgbClr val="3366FF"/>
                </a:solidFill>
              </a:rPr>
              <a:t>… I want a tool that generates CTA exposure maps?</a:t>
            </a:r>
          </a:p>
          <a:p>
            <a:r>
              <a:rPr lang="en-GB" i="1" dirty="0" smtClean="0"/>
              <a:t>Create a new </a:t>
            </a:r>
            <a:r>
              <a:rPr lang="en-GB" i="1" dirty="0" err="1" smtClean="0"/>
              <a:t>ctool</a:t>
            </a:r>
            <a:r>
              <a:rPr lang="en-GB" i="1" dirty="0" smtClean="0"/>
              <a:t> that uses the CTA response functions in </a:t>
            </a:r>
            <a:r>
              <a:rPr lang="en-GB" i="1" dirty="0" err="1" smtClean="0"/>
              <a:t>GammaLib</a:t>
            </a:r>
            <a:r>
              <a:rPr lang="en-GB" i="1" dirty="0" smtClean="0"/>
              <a:t> for exposure map computation</a:t>
            </a:r>
            <a:r>
              <a:rPr lang="en-GB" dirty="0" smtClean="0"/>
              <a:t>.</a:t>
            </a:r>
          </a:p>
          <a:p>
            <a:endParaRPr lang="en-GB" sz="800" dirty="0" smtClean="0"/>
          </a:p>
          <a:p>
            <a:r>
              <a:rPr lang="en-GB" b="1" dirty="0" smtClean="0">
                <a:solidFill>
                  <a:srgbClr val="3366FF"/>
                </a:solidFill>
              </a:rPr>
              <a:t>… I want to implement an analysis workflow or pipeline?</a:t>
            </a:r>
          </a:p>
          <a:p>
            <a:r>
              <a:rPr lang="en-GB" i="1" dirty="0" smtClean="0"/>
              <a:t>Create a Python script that uses the </a:t>
            </a:r>
            <a:r>
              <a:rPr lang="en-GB" i="1" dirty="0" err="1" smtClean="0"/>
              <a:t>ctools</a:t>
            </a:r>
            <a:r>
              <a:rPr lang="en-GB" i="1" dirty="0" smtClean="0"/>
              <a:t> and </a:t>
            </a:r>
            <a:r>
              <a:rPr lang="en-GB" i="1" dirty="0" err="1" smtClean="0"/>
              <a:t>gammalib</a:t>
            </a:r>
            <a:r>
              <a:rPr lang="en-GB" i="1" dirty="0" smtClean="0"/>
              <a:t> Python modules.</a:t>
            </a:r>
          </a:p>
          <a:p>
            <a:endParaRPr lang="en-GB" sz="800" dirty="0" smtClean="0"/>
          </a:p>
          <a:p>
            <a:r>
              <a:rPr lang="en-GB" b="1" dirty="0" smtClean="0">
                <a:solidFill>
                  <a:srgbClr val="3366FF"/>
                </a:solidFill>
              </a:rPr>
              <a:t>… I want to test a new idea (e.g. create a ring background generator)?</a:t>
            </a:r>
          </a:p>
          <a:p>
            <a:r>
              <a:rPr lang="en-GB" i="1" dirty="0" smtClean="0"/>
              <a:t>Create a new </a:t>
            </a:r>
            <a:r>
              <a:rPr lang="en-GB" i="1" dirty="0" err="1" smtClean="0"/>
              <a:t>cscript</a:t>
            </a:r>
            <a:r>
              <a:rPr lang="en-GB" i="1" dirty="0" smtClean="0"/>
              <a:t> that uses the </a:t>
            </a:r>
            <a:r>
              <a:rPr lang="en-GB" i="1" dirty="0" err="1" smtClean="0"/>
              <a:t>gammalib</a:t>
            </a:r>
            <a:r>
              <a:rPr lang="en-GB" i="1" dirty="0" smtClean="0"/>
              <a:t> Python module.</a:t>
            </a:r>
          </a:p>
          <a:p>
            <a:endParaRPr lang="en-GB" i="1" dirty="0" smtClean="0"/>
          </a:p>
          <a:p>
            <a:endParaRPr lang="en-GB" i="1" dirty="0"/>
          </a:p>
          <a:p>
            <a:r>
              <a:rPr lang="en-GB" b="1" dirty="0" smtClean="0">
                <a:solidFill>
                  <a:srgbClr val="3366FF"/>
                </a:solidFill>
              </a:rPr>
              <a:t>General rule:</a:t>
            </a:r>
            <a:endParaRPr lang="en-GB" b="1" dirty="0">
              <a:solidFill>
                <a:srgbClr val="3366FF"/>
              </a:solidFill>
            </a:endParaRPr>
          </a:p>
          <a:p>
            <a:r>
              <a:rPr lang="en-GB" i="1" dirty="0"/>
              <a:t>All generic and reusable code goes in </a:t>
            </a:r>
            <a:r>
              <a:rPr lang="en-GB" i="1" dirty="0" err="1"/>
              <a:t>GammaLib</a:t>
            </a:r>
            <a:r>
              <a:rPr lang="en-GB" i="1" dirty="0"/>
              <a:t>, code that is only needed for one specific task goes in </a:t>
            </a:r>
            <a:r>
              <a:rPr lang="en-GB" i="1" dirty="0" err="1"/>
              <a:t>ctools</a:t>
            </a:r>
            <a:r>
              <a:rPr lang="en-GB" i="1" dirty="0" smtClean="0"/>
              <a:t>. Quick coding is better done by a </a:t>
            </a:r>
            <a:r>
              <a:rPr lang="en-GB" i="1" dirty="0" err="1" smtClean="0"/>
              <a:t>cscript</a:t>
            </a:r>
            <a:r>
              <a:rPr lang="en-GB" i="1" dirty="0" smtClean="0"/>
              <a:t>.</a:t>
            </a:r>
            <a:endParaRPr lang="en-GB" i="1" dirty="0"/>
          </a:p>
          <a:p>
            <a:endParaRPr lang="en-GB" i="1" dirty="0" smtClean="0"/>
          </a:p>
        </p:txBody>
      </p:sp>
    </p:spTree>
    <p:extLst>
      <p:ext uri="{BB962C8B-B14F-4D97-AF65-F5344CB8AC3E}">
        <p14:creationId xmlns:p14="http://schemas.microsoft.com/office/powerpoint/2010/main" val="17577085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57200" y="2433638"/>
            <a:ext cx="8229600" cy="1795462"/>
          </a:xfrm>
        </p:spPr>
        <p:txBody>
          <a:bodyPr>
            <a:normAutofit/>
          </a:bodyPr>
          <a:lstStyle/>
          <a:p>
            <a:pPr marL="342900" indent="-342900"/>
            <a:r>
              <a:rPr lang="en-GB" sz="2800" b="1" dirty="0"/>
              <a:t>2</a:t>
            </a:r>
            <a:r>
              <a:rPr lang="en-GB" sz="2800" b="1" dirty="0" smtClean="0"/>
              <a:t>. </a:t>
            </a:r>
            <a:r>
              <a:rPr lang="en-GB" sz="2800" b="1" dirty="0" smtClean="0"/>
              <a:t>Coding for </a:t>
            </a:r>
            <a:r>
              <a:rPr lang="en-GB" sz="2800" b="1" dirty="0" err="1" smtClean="0"/>
              <a:t>GammaLib</a:t>
            </a:r>
            <a:r>
              <a:rPr lang="en-GB" sz="2800" b="1" dirty="0" smtClean="0"/>
              <a:t> and </a:t>
            </a:r>
            <a:r>
              <a:rPr lang="en-GB" sz="2800" b="1" dirty="0" err="1" smtClean="0"/>
              <a:t>ctools</a:t>
            </a:r>
            <a:endParaRPr lang="en-GB" sz="2800" b="1" dirty="0"/>
          </a:p>
        </p:txBody>
      </p:sp>
      <p:sp>
        <p:nvSpPr>
          <p:cNvPr id="2" name="Espace réservé de la date 1"/>
          <p:cNvSpPr>
            <a:spLocks noGrp="1"/>
          </p:cNvSpPr>
          <p:nvPr>
            <p:ph type="dt" sz="half" idx="10"/>
          </p:nvPr>
        </p:nvSpPr>
        <p:spPr/>
        <p:txBody>
          <a:bodyPr/>
          <a:lstStyle/>
          <a:p>
            <a:r>
              <a:rPr lang="fr-FR" smtClean="0"/>
              <a:t>7-11 July 2014</a:t>
            </a:r>
            <a:endParaRPr lang="fr-FR"/>
          </a:p>
        </p:txBody>
      </p:sp>
      <p:sp>
        <p:nvSpPr>
          <p:cNvPr id="3" name="Espace réservé du pied de page 2"/>
          <p:cNvSpPr>
            <a:spLocks noGrp="1"/>
          </p:cNvSpPr>
          <p:nvPr>
            <p:ph type="ftr" sz="quarter" idx="11"/>
          </p:nvPr>
        </p:nvSpPr>
        <p:spPr/>
        <p:txBody>
          <a:bodyPr/>
          <a:lstStyle/>
          <a:p>
            <a:r>
              <a:rPr lang="en-US" smtClean="0"/>
              <a:t>3nd ctools and gammalib coding sprint (Jürgen Knödlseder)</a:t>
            </a:r>
            <a:endParaRPr lang="fr-FR"/>
          </a:p>
        </p:txBody>
      </p:sp>
      <p:sp>
        <p:nvSpPr>
          <p:cNvPr id="4" name="Espace réservé du numéro de diapositive 3"/>
          <p:cNvSpPr>
            <a:spLocks noGrp="1"/>
          </p:cNvSpPr>
          <p:nvPr>
            <p:ph type="sldNum" sz="quarter" idx="12"/>
          </p:nvPr>
        </p:nvSpPr>
        <p:spPr/>
        <p:txBody>
          <a:bodyPr/>
          <a:lstStyle/>
          <a:p>
            <a:fld id="{72EB9ABC-63D6-4D4A-90E7-A30DACECB975}" type="slidenum">
              <a:rPr lang="fr-FR" smtClean="0"/>
              <a:t>15</a:t>
            </a:fld>
            <a:endParaRPr lang="fr-FR"/>
          </a:p>
        </p:txBody>
      </p:sp>
    </p:spTree>
    <p:extLst>
      <p:ext uri="{BB962C8B-B14F-4D97-AF65-F5344CB8AC3E}">
        <p14:creationId xmlns:p14="http://schemas.microsoft.com/office/powerpoint/2010/main" val="18437962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a:xfrm flipH="1" flipV="1">
            <a:off x="5067300" y="2411572"/>
            <a:ext cx="952500" cy="12206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a:off x="3238500" y="2411572"/>
            <a:ext cx="850900" cy="114442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Communities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16</a:t>
            </a:fld>
            <a:endParaRPr lang="fr-FR" dirty="0"/>
          </a:p>
        </p:txBody>
      </p:sp>
      <p:sp>
        <p:nvSpPr>
          <p:cNvPr id="7" name="Ellipse 6"/>
          <p:cNvSpPr/>
          <p:nvPr/>
        </p:nvSpPr>
        <p:spPr>
          <a:xfrm>
            <a:off x="3708400" y="914400"/>
            <a:ext cx="1739900" cy="17540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Users</a:t>
            </a:r>
            <a:endParaRPr lang="en-GB" dirty="0"/>
          </a:p>
        </p:txBody>
      </p:sp>
      <p:sp>
        <p:nvSpPr>
          <p:cNvPr id="11" name="Ellipse 10"/>
          <p:cNvSpPr/>
          <p:nvPr/>
        </p:nvSpPr>
        <p:spPr>
          <a:xfrm>
            <a:off x="1955800" y="3441699"/>
            <a:ext cx="1752600" cy="17668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Developers</a:t>
            </a:r>
            <a:endParaRPr lang="en-GB" dirty="0"/>
          </a:p>
        </p:txBody>
      </p:sp>
      <p:sp>
        <p:nvSpPr>
          <p:cNvPr id="12" name="Ellipse 11"/>
          <p:cNvSpPr/>
          <p:nvPr/>
        </p:nvSpPr>
        <p:spPr>
          <a:xfrm>
            <a:off x="5448300" y="3441699"/>
            <a:ext cx="1752600" cy="17668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Managers</a:t>
            </a:r>
            <a:endParaRPr lang="en-GB" dirty="0"/>
          </a:p>
        </p:txBody>
      </p:sp>
      <p:cxnSp>
        <p:nvCxnSpPr>
          <p:cNvPr id="20" name="Connecteur droit 19"/>
          <p:cNvCxnSpPr>
            <a:stCxn id="12" idx="2"/>
            <a:endCxn id="11" idx="6"/>
          </p:cNvCxnSpPr>
          <p:nvPr/>
        </p:nvCxnSpPr>
        <p:spPr>
          <a:xfrm flipH="1">
            <a:off x="3708400" y="4325124"/>
            <a:ext cx="173990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5448300" y="1244600"/>
            <a:ext cx="3618198" cy="1077218"/>
          </a:xfrm>
          <a:prstGeom prst="rect">
            <a:avLst/>
          </a:prstGeom>
          <a:noFill/>
        </p:spPr>
        <p:txBody>
          <a:bodyPr wrap="none" rtlCol="0">
            <a:spAutoFit/>
          </a:bodyPr>
          <a:lstStyle/>
          <a:p>
            <a:pPr marL="285750" indent="-285750">
              <a:buFont typeface="Arial"/>
              <a:buChar char="•"/>
            </a:pPr>
            <a:r>
              <a:rPr lang="en-GB" sz="1600" dirty="0" smtClean="0"/>
              <a:t>Use official releases</a:t>
            </a:r>
          </a:p>
          <a:p>
            <a:pPr marL="285750" indent="-285750">
              <a:buFont typeface="Arial"/>
              <a:buChar char="•"/>
            </a:pPr>
            <a:r>
              <a:rPr lang="en-GB" sz="1600" dirty="0" smtClean="0"/>
              <a:t>Code and documentation at</a:t>
            </a:r>
          </a:p>
          <a:p>
            <a:r>
              <a:rPr lang="fr-FR" sz="1600" dirty="0">
                <a:hlinkClick r:id="rId2"/>
              </a:rPr>
              <a:t>http://gammalib.sourceforge.net</a:t>
            </a:r>
            <a:r>
              <a:rPr lang="fr-FR" sz="1600" dirty="0" smtClean="0">
                <a:hlinkClick r:id="rId2"/>
              </a:rPr>
              <a:t>/</a:t>
            </a:r>
            <a:endParaRPr lang="fr-FR" sz="1600" dirty="0" smtClean="0"/>
          </a:p>
          <a:p>
            <a:r>
              <a:rPr lang="pl-PL" sz="1600" dirty="0">
                <a:hlinkClick r:id="rId3"/>
              </a:rPr>
              <a:t>http://</a:t>
            </a:r>
            <a:r>
              <a:rPr lang="pl-PL" sz="1600" dirty="0" err="1">
                <a:hlinkClick r:id="rId3"/>
              </a:rPr>
              <a:t>cta.irap.omp.eu</a:t>
            </a:r>
            <a:r>
              <a:rPr lang="pl-PL" sz="1600" dirty="0">
                <a:hlinkClick r:id="rId3"/>
              </a:rPr>
              <a:t>/</a:t>
            </a:r>
            <a:r>
              <a:rPr lang="pl-PL" sz="1600" dirty="0" err="1">
                <a:hlinkClick r:id="rId3"/>
              </a:rPr>
              <a:t>ctools</a:t>
            </a:r>
            <a:r>
              <a:rPr lang="pl-PL" sz="1600" dirty="0">
                <a:hlinkClick r:id="rId3"/>
              </a:rPr>
              <a:t>/</a:t>
            </a:r>
            <a:r>
              <a:rPr lang="pl-PL" sz="1600" dirty="0" err="1">
                <a:hlinkClick r:id="rId3"/>
              </a:rPr>
              <a:t>index.html</a:t>
            </a:r>
            <a:endParaRPr lang="en-GB" sz="1600" dirty="0"/>
          </a:p>
        </p:txBody>
      </p:sp>
      <p:sp>
        <p:nvSpPr>
          <p:cNvPr id="24" name="ZoneTexte 23"/>
          <p:cNvSpPr txBox="1"/>
          <p:nvPr/>
        </p:nvSpPr>
        <p:spPr>
          <a:xfrm>
            <a:off x="139700" y="4932244"/>
            <a:ext cx="4568779" cy="1077218"/>
          </a:xfrm>
          <a:prstGeom prst="rect">
            <a:avLst/>
          </a:prstGeom>
          <a:noFill/>
        </p:spPr>
        <p:txBody>
          <a:bodyPr wrap="none" rtlCol="0">
            <a:spAutoFit/>
          </a:bodyPr>
          <a:lstStyle/>
          <a:p>
            <a:pPr marL="285750" indent="-285750">
              <a:buFont typeface="Arial"/>
              <a:buChar char="•"/>
            </a:pPr>
            <a:r>
              <a:rPr lang="en-GB" sz="1600" dirty="0" smtClean="0"/>
              <a:t>Use git trunk (</a:t>
            </a:r>
            <a:r>
              <a:rPr lang="en-GB" sz="1600" dirty="0" err="1" smtClean="0"/>
              <a:t>devel</a:t>
            </a:r>
            <a:r>
              <a:rPr lang="en-GB" sz="1600" dirty="0" smtClean="0"/>
              <a:t>)</a:t>
            </a:r>
          </a:p>
          <a:p>
            <a:pPr marL="285750" indent="-285750">
              <a:buFont typeface="Arial"/>
              <a:buChar char="•"/>
            </a:pPr>
            <a:r>
              <a:rPr lang="en-GB" sz="1600" dirty="0" smtClean="0"/>
              <a:t>Forge including developer documentation at</a:t>
            </a:r>
          </a:p>
          <a:p>
            <a:r>
              <a:rPr lang="en-US" sz="1600" dirty="0">
                <a:hlinkClick r:id="rId4"/>
              </a:rPr>
              <a:t>https://cta-redmine.irap.omp.eu/projects/</a:t>
            </a:r>
            <a:r>
              <a:rPr lang="en-US" sz="1600" dirty="0" smtClean="0">
                <a:hlinkClick r:id="rId4"/>
              </a:rPr>
              <a:t>gammalib</a:t>
            </a:r>
            <a:endParaRPr lang="en-US" sz="1600" dirty="0" smtClean="0"/>
          </a:p>
          <a:p>
            <a:r>
              <a:rPr lang="en-US" sz="1600" dirty="0">
                <a:hlinkClick r:id="rId5"/>
              </a:rPr>
              <a:t>https://cta-redmine.irap.omp.eu/projects</a:t>
            </a:r>
            <a:r>
              <a:rPr lang="en-US" sz="1600" dirty="0" smtClean="0">
                <a:hlinkClick r:id="rId5"/>
              </a:rPr>
              <a:t>/ctools</a:t>
            </a:r>
            <a:endParaRPr lang="en-GB" sz="1600" dirty="0"/>
          </a:p>
        </p:txBody>
      </p:sp>
      <p:sp>
        <p:nvSpPr>
          <p:cNvPr id="25" name="ZoneTexte 24"/>
          <p:cNvSpPr txBox="1"/>
          <p:nvPr/>
        </p:nvSpPr>
        <p:spPr>
          <a:xfrm>
            <a:off x="4822779" y="4968796"/>
            <a:ext cx="3249608" cy="1077218"/>
          </a:xfrm>
          <a:prstGeom prst="rect">
            <a:avLst/>
          </a:prstGeom>
          <a:noFill/>
        </p:spPr>
        <p:txBody>
          <a:bodyPr wrap="none" rtlCol="0">
            <a:spAutoFit/>
          </a:bodyPr>
          <a:lstStyle/>
          <a:p>
            <a:pPr marL="285750" indent="-285750">
              <a:buFont typeface="Arial"/>
              <a:buChar char="•"/>
            </a:pPr>
            <a:r>
              <a:rPr lang="en-GB" sz="1600" dirty="0" smtClean="0"/>
              <a:t>Use git</a:t>
            </a:r>
          </a:p>
          <a:p>
            <a:pPr marL="285750" indent="-285750">
              <a:buFont typeface="Arial"/>
              <a:buChar char="•"/>
            </a:pPr>
            <a:r>
              <a:rPr lang="en-GB" sz="1600" dirty="0" smtClean="0"/>
              <a:t>Forge, Jenkins, Sonar</a:t>
            </a:r>
          </a:p>
          <a:p>
            <a:pPr marL="285750" indent="-285750">
              <a:buFont typeface="Arial"/>
              <a:buChar char="•"/>
            </a:pPr>
            <a:r>
              <a:rPr lang="en-GB" sz="1600" dirty="0" smtClean="0"/>
              <a:t>Unit tests (</a:t>
            </a:r>
            <a:r>
              <a:rPr lang="en-GB" sz="1600" dirty="0" smtClean="0">
                <a:latin typeface="Courier"/>
                <a:cs typeface="Courier"/>
              </a:rPr>
              <a:t>make check</a:t>
            </a:r>
            <a:r>
              <a:rPr lang="en-GB" sz="1600" dirty="0" smtClean="0"/>
              <a:t>)</a:t>
            </a:r>
          </a:p>
          <a:p>
            <a:pPr marL="285750" indent="-285750">
              <a:buFont typeface="Arial"/>
              <a:buChar char="•"/>
            </a:pPr>
            <a:r>
              <a:rPr lang="en-GB" sz="1600" dirty="0" smtClean="0"/>
              <a:t>Documentation as for developers</a:t>
            </a:r>
            <a:endParaRPr lang="en-GB" sz="1600" dirty="0"/>
          </a:p>
        </p:txBody>
      </p:sp>
      <p:pic>
        <p:nvPicPr>
          <p:cNvPr id="4" name="Imag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100" y="1016000"/>
            <a:ext cx="1028700" cy="1028700"/>
          </a:xfrm>
          <a:prstGeom prst="rect">
            <a:avLst/>
          </a:prstGeom>
        </p:spPr>
      </p:pic>
      <p:sp>
        <p:nvSpPr>
          <p:cNvPr id="5" name="ZoneTexte 4"/>
          <p:cNvSpPr txBox="1"/>
          <p:nvPr/>
        </p:nvSpPr>
        <p:spPr>
          <a:xfrm>
            <a:off x="241300" y="1996715"/>
            <a:ext cx="1316849" cy="369332"/>
          </a:xfrm>
          <a:prstGeom prst="rect">
            <a:avLst/>
          </a:prstGeom>
          <a:noFill/>
        </p:spPr>
        <p:txBody>
          <a:bodyPr wrap="none" rtlCol="0">
            <a:spAutoFit/>
          </a:bodyPr>
          <a:lstStyle/>
          <a:p>
            <a:r>
              <a:rPr lang="en-GB" dirty="0" smtClean="0"/>
              <a:t>@</a:t>
            </a:r>
            <a:r>
              <a:rPr lang="en-GB" dirty="0" err="1" smtClean="0"/>
              <a:t>gammalib</a:t>
            </a:r>
            <a:endParaRPr lang="en-GB" dirty="0"/>
          </a:p>
        </p:txBody>
      </p:sp>
    </p:spTree>
    <p:extLst>
      <p:ext uri="{BB962C8B-B14F-4D97-AF65-F5344CB8AC3E}">
        <p14:creationId xmlns:p14="http://schemas.microsoft.com/office/powerpoint/2010/main" val="23021146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9141" y="764695"/>
            <a:ext cx="6548659" cy="4447343"/>
          </a:xfrm>
          <a:prstGeom prst="rect">
            <a:avLst/>
          </a:prstGeom>
          <a:ln>
            <a:noFill/>
          </a:ln>
          <a:effectLst>
            <a:outerShdw blurRad="292100" dist="139700" dir="2700000" algn="tl" rotWithShape="0">
              <a:srgbClr val="333333">
                <a:alpha val="65000"/>
              </a:srgbClr>
            </a:outerShdw>
          </a:effectLst>
        </p:spPr>
      </p:pic>
      <p:pic>
        <p:nvPicPr>
          <p:cNvPr id="10" name="Image 9" descr="redmine-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8279" y="21602"/>
            <a:ext cx="1043094" cy="1043094"/>
          </a:xfrm>
          <a:prstGeom prst="rect">
            <a:avLst/>
          </a:prstGeom>
        </p:spPr>
      </p:pic>
      <p:sp>
        <p:nvSpPr>
          <p:cNvPr id="11" name="Espace réservé de la date 10"/>
          <p:cNvSpPr>
            <a:spLocks noGrp="1"/>
          </p:cNvSpPr>
          <p:nvPr>
            <p:ph type="dt" sz="half" idx="10"/>
          </p:nvPr>
        </p:nvSpPr>
        <p:spPr/>
        <p:txBody>
          <a:bodyPr/>
          <a:lstStyle/>
          <a:p>
            <a:r>
              <a:rPr lang="fr-FR" smtClean="0"/>
              <a:t>7-11 July 2014</a:t>
            </a:r>
            <a:endParaRPr lang="en-GB"/>
          </a:p>
        </p:txBody>
      </p:sp>
      <p:sp>
        <p:nvSpPr>
          <p:cNvPr id="12" name="Espace réservé du pied de page 11"/>
          <p:cNvSpPr>
            <a:spLocks noGrp="1"/>
          </p:cNvSpPr>
          <p:nvPr>
            <p:ph type="ftr" sz="quarter" idx="11"/>
          </p:nvPr>
        </p:nvSpPr>
        <p:spPr/>
        <p:txBody>
          <a:bodyPr/>
          <a:lstStyle/>
          <a:p>
            <a:r>
              <a:rPr lang="en-US" smtClean="0"/>
              <a:t>3nd ctools and gammalib coding sprint (Jürgen Knödlseder)</a:t>
            </a:r>
            <a:endParaRPr lang="en-GB"/>
          </a:p>
        </p:txBody>
      </p:sp>
      <p:sp>
        <p:nvSpPr>
          <p:cNvPr id="13" name="Espace réservé du numéro de diapositive 12"/>
          <p:cNvSpPr>
            <a:spLocks noGrp="1"/>
          </p:cNvSpPr>
          <p:nvPr>
            <p:ph type="sldNum" sz="quarter" idx="12"/>
          </p:nvPr>
        </p:nvSpPr>
        <p:spPr/>
        <p:txBody>
          <a:bodyPr/>
          <a:lstStyle/>
          <a:p>
            <a:fld id="{EC44EFBB-10BC-3041-A815-53A3081563E2}" type="slidenum">
              <a:rPr lang="en-GB" smtClean="0"/>
              <a:t>17</a:t>
            </a:fld>
            <a:endParaRPr lang="en-GB"/>
          </a:p>
        </p:txBody>
      </p:sp>
      <p:sp>
        <p:nvSpPr>
          <p:cNvPr id="9"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Our Forge</a:t>
            </a:r>
            <a:endParaRPr lang="en-US" sz="3600" b="1" dirty="0">
              <a:solidFill>
                <a:schemeClr val="tx2">
                  <a:lumMod val="60000"/>
                  <a:lumOff val="40000"/>
                </a:schemeClr>
              </a:solidFill>
            </a:endParaRPr>
          </a:p>
        </p:txBody>
      </p:sp>
      <p:sp>
        <p:nvSpPr>
          <p:cNvPr id="8" name="ZoneTexte 7"/>
          <p:cNvSpPr txBox="1"/>
          <p:nvPr/>
        </p:nvSpPr>
        <p:spPr>
          <a:xfrm>
            <a:off x="1077939" y="5249735"/>
            <a:ext cx="7010340" cy="923330"/>
          </a:xfrm>
          <a:prstGeom prst="rect">
            <a:avLst/>
          </a:prstGeom>
          <a:noFill/>
        </p:spPr>
        <p:txBody>
          <a:bodyPr wrap="none" rtlCol="0">
            <a:spAutoFit/>
          </a:bodyPr>
          <a:lstStyle/>
          <a:p>
            <a:r>
              <a:rPr lang="en-GB" dirty="0" smtClean="0"/>
              <a:t>If you want a new feature, find a bug, or request a change: use it!</a:t>
            </a:r>
          </a:p>
          <a:p>
            <a:r>
              <a:rPr lang="en-GB" dirty="0" smtClean="0"/>
              <a:t>Don’t worry too much whether you file things under </a:t>
            </a:r>
            <a:r>
              <a:rPr lang="en-GB" dirty="0" err="1" smtClean="0"/>
              <a:t>ctools</a:t>
            </a:r>
            <a:r>
              <a:rPr lang="en-GB" dirty="0" smtClean="0"/>
              <a:t> or </a:t>
            </a:r>
            <a:r>
              <a:rPr lang="en-GB" dirty="0" err="1" smtClean="0"/>
              <a:t>GammaLib</a:t>
            </a:r>
            <a:r>
              <a:rPr lang="en-GB" dirty="0" smtClean="0"/>
              <a:t/>
            </a:r>
            <a:br>
              <a:rPr lang="en-GB" dirty="0" smtClean="0"/>
            </a:br>
            <a:r>
              <a:rPr lang="en-GB" dirty="0" smtClean="0"/>
              <a:t>(will clean up if needed)</a:t>
            </a:r>
            <a:endParaRPr lang="en-GB" dirty="0"/>
          </a:p>
        </p:txBody>
      </p:sp>
    </p:spTree>
    <p:extLst>
      <p:ext uri="{BB962C8B-B14F-4D97-AF65-F5344CB8AC3E}">
        <p14:creationId xmlns:p14="http://schemas.microsoft.com/office/powerpoint/2010/main" val="23709024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Repository organization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18</a:t>
            </a:fld>
            <a:endParaRPr lang="fr-FR" dirty="0"/>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0871" y="0"/>
            <a:ext cx="1733129" cy="634325"/>
          </a:xfrm>
          <a:prstGeom prst="rect">
            <a:avLst/>
          </a:prstGeom>
        </p:spPr>
      </p:pic>
      <p:sp>
        <p:nvSpPr>
          <p:cNvPr id="11" name="Rectangle 10"/>
          <p:cNvSpPr/>
          <p:nvPr/>
        </p:nvSpPr>
        <p:spPr>
          <a:xfrm>
            <a:off x="190500" y="751344"/>
            <a:ext cx="8775700" cy="5016759"/>
          </a:xfrm>
          <a:prstGeom prst="rect">
            <a:avLst/>
          </a:prstGeom>
        </p:spPr>
        <p:txBody>
          <a:bodyPr wrap="square">
            <a:spAutoFit/>
          </a:bodyPr>
          <a:lstStyle/>
          <a:p>
            <a:pPr algn="ctr"/>
            <a:r>
              <a:rPr lang="en-GB" dirty="0"/>
              <a:t>The </a:t>
            </a:r>
            <a:r>
              <a:rPr lang="en-GB" dirty="0" err="1"/>
              <a:t>GammaLib</a:t>
            </a:r>
            <a:r>
              <a:rPr lang="en-GB" dirty="0"/>
              <a:t> and </a:t>
            </a:r>
            <a:r>
              <a:rPr lang="en-GB" dirty="0" err="1"/>
              <a:t>ctools</a:t>
            </a:r>
            <a:r>
              <a:rPr lang="en-GB" dirty="0"/>
              <a:t> source code are version controlled in two </a:t>
            </a:r>
            <a:r>
              <a:rPr lang="en-GB" i="1" dirty="0"/>
              <a:t>git</a:t>
            </a:r>
            <a:r>
              <a:rPr lang="en-GB" dirty="0"/>
              <a:t> repositories at IRAP</a:t>
            </a:r>
            <a:br>
              <a:rPr lang="en-GB" dirty="0"/>
            </a:br>
            <a:r>
              <a:rPr lang="en-GB" dirty="0">
                <a:hlinkClick r:id="rId3"/>
              </a:rPr>
              <a:t>https://cta-git.irap.omp.eu/gammalib</a:t>
            </a:r>
            <a:endParaRPr lang="en-GB" dirty="0"/>
          </a:p>
          <a:p>
            <a:pPr algn="ctr"/>
            <a:r>
              <a:rPr lang="en-GB" dirty="0">
                <a:hlinkClick r:id="rId4"/>
              </a:rPr>
              <a:t>https://cta-git.irap.omp.eu/ctools</a:t>
            </a:r>
            <a:endParaRPr lang="en-GB" dirty="0"/>
          </a:p>
          <a:p>
            <a:endParaRPr lang="en-US" dirty="0"/>
          </a:p>
          <a:p>
            <a:r>
              <a:rPr lang="en-US" b="1" dirty="0" smtClean="0">
                <a:solidFill>
                  <a:srgbClr val="3366FF"/>
                </a:solidFill>
              </a:rPr>
              <a:t>Protected branches:</a:t>
            </a:r>
          </a:p>
          <a:p>
            <a:r>
              <a:rPr lang="hu-HU" dirty="0" smtClean="0">
                <a:solidFill>
                  <a:schemeClr val="tx2">
                    <a:lumMod val="60000"/>
                    <a:lumOff val="40000"/>
                  </a:schemeClr>
                </a:solidFill>
              </a:rPr>
              <a:t> master</a:t>
            </a:r>
            <a:r>
              <a:rPr lang="hu-HU" dirty="0" smtClean="0"/>
              <a:t> </a:t>
            </a:r>
            <a:r>
              <a:rPr lang="hu-HU" dirty="0"/>
              <a:t>– </a:t>
            </a:r>
            <a:r>
              <a:rPr lang="hu-HU" dirty="0" smtClean="0"/>
              <a:t>last release</a:t>
            </a:r>
            <a:endParaRPr lang="hu-HU" dirty="0"/>
          </a:p>
          <a:p>
            <a:r>
              <a:rPr lang="en-US" dirty="0"/>
              <a:t> </a:t>
            </a:r>
            <a:r>
              <a:rPr lang="en-US" dirty="0" smtClean="0">
                <a:solidFill>
                  <a:schemeClr val="tx2">
                    <a:lumMod val="60000"/>
                    <a:lumOff val="40000"/>
                  </a:schemeClr>
                </a:solidFill>
              </a:rPr>
              <a:t>release</a:t>
            </a:r>
            <a:r>
              <a:rPr lang="en-US" dirty="0" smtClean="0"/>
              <a:t> </a:t>
            </a:r>
            <a:r>
              <a:rPr lang="en-US" dirty="0"/>
              <a:t>– </a:t>
            </a:r>
            <a:r>
              <a:rPr lang="en-US" dirty="0" smtClean="0"/>
              <a:t>release preparation</a:t>
            </a:r>
            <a:endParaRPr lang="en-US" dirty="0"/>
          </a:p>
          <a:p>
            <a:r>
              <a:rPr lang="en-US" dirty="0"/>
              <a:t> </a:t>
            </a:r>
            <a:r>
              <a:rPr lang="en-US" dirty="0" err="1" smtClean="0">
                <a:solidFill>
                  <a:srgbClr val="558ED5"/>
                </a:solidFill>
              </a:rPr>
              <a:t>devel</a:t>
            </a:r>
            <a:r>
              <a:rPr lang="en-US" dirty="0" smtClean="0"/>
              <a:t> </a:t>
            </a:r>
            <a:r>
              <a:rPr lang="en-US" dirty="0"/>
              <a:t>– </a:t>
            </a:r>
            <a:r>
              <a:rPr lang="en-US" dirty="0" smtClean="0"/>
              <a:t>developer </a:t>
            </a:r>
            <a:r>
              <a:rPr lang="en-US" dirty="0" smtClean="0"/>
              <a:t>branch </a:t>
            </a:r>
            <a:r>
              <a:rPr lang="en-US" dirty="0" smtClean="0">
                <a:solidFill>
                  <a:srgbClr val="FF0000"/>
                </a:solidFill>
              </a:rPr>
              <a:t>&lt;== always start from here</a:t>
            </a:r>
            <a:endParaRPr lang="en-US" dirty="0">
              <a:solidFill>
                <a:srgbClr val="FF0000"/>
              </a:solidFill>
            </a:endParaRPr>
          </a:p>
          <a:p>
            <a:r>
              <a:rPr lang="en-US" dirty="0"/>
              <a:t> </a:t>
            </a:r>
            <a:r>
              <a:rPr lang="en-US" dirty="0" smtClean="0">
                <a:solidFill>
                  <a:srgbClr val="558ED5"/>
                </a:solidFill>
              </a:rPr>
              <a:t>integration</a:t>
            </a:r>
            <a:r>
              <a:rPr lang="en-US" dirty="0" smtClean="0"/>
              <a:t> </a:t>
            </a:r>
            <a:r>
              <a:rPr lang="en-US" dirty="0"/>
              <a:t>– </a:t>
            </a:r>
            <a:r>
              <a:rPr lang="en-US" dirty="0" smtClean="0"/>
              <a:t>feature integration</a:t>
            </a:r>
          </a:p>
          <a:p>
            <a:endParaRPr lang="en-US" dirty="0"/>
          </a:p>
          <a:p>
            <a:r>
              <a:rPr lang="en-US" b="1" dirty="0" smtClean="0">
                <a:solidFill>
                  <a:srgbClr val="3366FF"/>
                </a:solidFill>
              </a:rPr>
              <a:t>Other branches: </a:t>
            </a:r>
            <a:r>
              <a:rPr lang="en-US" dirty="0" smtClean="0"/>
              <a:t>can be setup by any developer as required. Will be regularly cleaned-up after pulling in changes.</a:t>
            </a:r>
          </a:p>
          <a:p>
            <a:endParaRPr lang="en-US" dirty="0" smtClean="0"/>
          </a:p>
          <a:p>
            <a:r>
              <a:rPr lang="en-US" b="1" dirty="0" err="1" smtClean="0">
                <a:solidFill>
                  <a:srgbClr val="3366FF"/>
                </a:solidFill>
              </a:rPr>
              <a:t>Gammalib</a:t>
            </a:r>
            <a:r>
              <a:rPr lang="en-US" b="1" dirty="0" smtClean="0">
                <a:solidFill>
                  <a:srgbClr val="3366FF"/>
                </a:solidFill>
              </a:rPr>
              <a:t> and </a:t>
            </a:r>
            <a:r>
              <a:rPr lang="en-US" b="1" dirty="0" err="1" smtClean="0">
                <a:solidFill>
                  <a:srgbClr val="3366FF"/>
                </a:solidFill>
              </a:rPr>
              <a:t>ctools</a:t>
            </a:r>
            <a:r>
              <a:rPr lang="en-US" b="1" dirty="0" smtClean="0">
                <a:solidFill>
                  <a:srgbClr val="3366FF"/>
                </a:solidFill>
              </a:rPr>
              <a:t> development can also be based on </a:t>
            </a:r>
            <a:r>
              <a:rPr lang="en-US" b="1" dirty="0" err="1" smtClean="0">
                <a:solidFill>
                  <a:srgbClr val="3366FF"/>
                </a:solidFill>
              </a:rPr>
              <a:t>Github</a:t>
            </a:r>
            <a:r>
              <a:rPr lang="en-US" b="1" dirty="0" smtClean="0">
                <a:solidFill>
                  <a:srgbClr val="3366FF"/>
                </a:solidFill>
              </a:rPr>
              <a:t>:</a:t>
            </a:r>
          </a:p>
          <a:p>
            <a:r>
              <a:rPr lang="en-US" sz="1600" dirty="0">
                <a:latin typeface="Courier"/>
                <a:cs typeface="Courier"/>
                <a:hlinkClick r:id="rId5"/>
              </a:rPr>
              <a:t>https://github.com/gammalib/</a:t>
            </a:r>
            <a:r>
              <a:rPr lang="en-US" sz="1600" dirty="0" smtClean="0">
                <a:latin typeface="Courier"/>
                <a:cs typeface="Courier"/>
                <a:hlinkClick r:id="rId5"/>
              </a:rPr>
              <a:t>gammalib</a:t>
            </a:r>
            <a:endParaRPr lang="en-US" sz="1600" dirty="0" smtClean="0">
              <a:latin typeface="Courier"/>
              <a:cs typeface="Courier"/>
            </a:endParaRPr>
          </a:p>
          <a:p>
            <a:r>
              <a:rPr lang="en-US" sz="1600" dirty="0">
                <a:latin typeface="Courier"/>
                <a:cs typeface="Courier"/>
                <a:hlinkClick r:id="rId6"/>
              </a:rPr>
              <a:t>https://github.com</a:t>
            </a:r>
            <a:r>
              <a:rPr lang="en-US" sz="1600" dirty="0" smtClean="0">
                <a:latin typeface="Courier"/>
                <a:cs typeface="Courier"/>
                <a:hlinkClick r:id="rId6"/>
              </a:rPr>
              <a:t>/ctools/ctools</a:t>
            </a:r>
            <a:endParaRPr lang="en-US" sz="1600" dirty="0" smtClean="0">
              <a:latin typeface="Courier"/>
              <a:cs typeface="Courier"/>
            </a:endParaRPr>
          </a:p>
          <a:p>
            <a:pPr marL="342900" indent="-342900">
              <a:buFont typeface="Arial"/>
              <a:buChar char="•"/>
            </a:pPr>
            <a:r>
              <a:rPr lang="en-US" dirty="0" smtClean="0"/>
              <a:t>read-only repositories</a:t>
            </a:r>
          </a:p>
          <a:p>
            <a:pPr marL="342900" indent="-342900">
              <a:buFont typeface="Arial"/>
              <a:buChar char="•"/>
            </a:pPr>
            <a:r>
              <a:rPr lang="en-US" dirty="0" smtClean="0"/>
              <a:t>synchronized with IRAP repositories</a:t>
            </a:r>
            <a:endParaRPr lang="en-US" dirty="0"/>
          </a:p>
        </p:txBody>
      </p:sp>
    </p:spTree>
    <p:extLst>
      <p:ext uri="{BB962C8B-B14F-4D97-AF65-F5344CB8AC3E}">
        <p14:creationId xmlns:p14="http://schemas.microsoft.com/office/powerpoint/2010/main" val="8913650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Some frequently asked questions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19</a:t>
            </a:fld>
            <a:endParaRPr lang="fr-FR" dirty="0"/>
          </a:p>
        </p:txBody>
      </p:sp>
      <p:sp>
        <p:nvSpPr>
          <p:cNvPr id="7" name="ZoneTexte 6"/>
          <p:cNvSpPr txBox="1"/>
          <p:nvPr/>
        </p:nvSpPr>
        <p:spPr>
          <a:xfrm>
            <a:off x="355601" y="1020640"/>
            <a:ext cx="8432800" cy="4524316"/>
          </a:xfrm>
          <a:prstGeom prst="rect">
            <a:avLst/>
          </a:prstGeom>
          <a:noFill/>
        </p:spPr>
        <p:txBody>
          <a:bodyPr wrap="square" rtlCol="0">
            <a:spAutoFit/>
          </a:bodyPr>
          <a:lstStyle/>
          <a:p>
            <a:r>
              <a:rPr lang="en-GB" b="1" dirty="0" smtClean="0">
                <a:solidFill>
                  <a:srgbClr val="3366FF"/>
                </a:solidFill>
              </a:rPr>
              <a:t>Should I use IRAP git or </a:t>
            </a:r>
            <a:r>
              <a:rPr lang="en-GB" b="1" dirty="0" err="1" smtClean="0">
                <a:solidFill>
                  <a:srgbClr val="3366FF"/>
                </a:solidFill>
              </a:rPr>
              <a:t>github</a:t>
            </a:r>
            <a:r>
              <a:rPr lang="en-GB" b="1" dirty="0" smtClean="0">
                <a:solidFill>
                  <a:srgbClr val="3366FF"/>
                </a:solidFill>
              </a:rPr>
              <a:t> for development?</a:t>
            </a:r>
          </a:p>
          <a:p>
            <a:r>
              <a:rPr lang="en-GB" i="1" dirty="0" smtClean="0"/>
              <a:t>Whatever you prefer. Both repositories should be 100% synchronized at any time.</a:t>
            </a:r>
          </a:p>
          <a:p>
            <a:endParaRPr lang="en-GB" dirty="0"/>
          </a:p>
          <a:p>
            <a:r>
              <a:rPr lang="en-GB" b="1" dirty="0" smtClean="0">
                <a:solidFill>
                  <a:srgbClr val="3366FF"/>
                </a:solidFill>
              </a:rPr>
              <a:t>Which branch should I start from?</a:t>
            </a:r>
          </a:p>
          <a:p>
            <a:r>
              <a:rPr lang="en-GB" i="1" dirty="0" smtClean="0"/>
              <a:t>Always branch from </a:t>
            </a:r>
            <a:r>
              <a:rPr lang="en-GB" i="1" dirty="0" err="1" smtClean="0"/>
              <a:t>devel</a:t>
            </a:r>
            <a:r>
              <a:rPr lang="en-GB" i="1" dirty="0" smtClean="0"/>
              <a:t>. Never branch from master.</a:t>
            </a:r>
          </a:p>
          <a:p>
            <a:endParaRPr lang="en-GB" dirty="0"/>
          </a:p>
          <a:p>
            <a:r>
              <a:rPr lang="en-GB" b="1" dirty="0" smtClean="0">
                <a:solidFill>
                  <a:srgbClr val="3366FF"/>
                </a:solidFill>
              </a:rPr>
              <a:t>How often should I commit?</a:t>
            </a:r>
          </a:p>
          <a:p>
            <a:r>
              <a:rPr lang="en-GB" i="1" dirty="0" smtClean="0"/>
              <a:t>Whenever you feel necessary. Note that the more often you commit the better all changes are tracked and the easier it is to go back to a certain stage of your code development. However, before committing, please check that the code at least compiles (best make also a unit test).</a:t>
            </a:r>
          </a:p>
          <a:p>
            <a:endParaRPr lang="en-GB" dirty="0"/>
          </a:p>
          <a:p>
            <a:r>
              <a:rPr lang="en-GB" b="1" dirty="0" smtClean="0">
                <a:solidFill>
                  <a:srgbClr val="3366FF"/>
                </a:solidFill>
              </a:rPr>
              <a:t>Why can’t I push to master, release, </a:t>
            </a:r>
            <a:r>
              <a:rPr lang="en-GB" b="1" dirty="0" err="1" smtClean="0">
                <a:solidFill>
                  <a:srgbClr val="3366FF"/>
                </a:solidFill>
              </a:rPr>
              <a:t>devel</a:t>
            </a:r>
            <a:r>
              <a:rPr lang="en-GB" b="1" dirty="0" smtClean="0">
                <a:solidFill>
                  <a:srgbClr val="3366FF"/>
                </a:solidFill>
              </a:rPr>
              <a:t> or integration?</a:t>
            </a:r>
          </a:p>
          <a:p>
            <a:r>
              <a:rPr lang="en-GB" i="1" dirty="0" smtClean="0"/>
              <a:t>These branches are protected from pushing. Only the integration manager is allowed to push to them. See it from the good side: this puts a lower work burden on your side, and prevents you from destroying the repository.</a:t>
            </a:r>
          </a:p>
        </p:txBody>
      </p:sp>
    </p:spTree>
    <p:extLst>
      <p:ext uri="{BB962C8B-B14F-4D97-AF65-F5344CB8AC3E}">
        <p14:creationId xmlns:p14="http://schemas.microsoft.com/office/powerpoint/2010/main" val="2118751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57200" y="2674938"/>
            <a:ext cx="8229600" cy="1143000"/>
          </a:xfrm>
        </p:spPr>
        <p:txBody>
          <a:bodyPr>
            <a:normAutofit/>
          </a:bodyPr>
          <a:lstStyle/>
          <a:p>
            <a:pPr marL="342900" indent="-342900"/>
            <a:r>
              <a:rPr lang="en-GB" sz="2800" b="1" dirty="0"/>
              <a:t>1</a:t>
            </a:r>
            <a:r>
              <a:rPr lang="en-GB" sz="2800" b="1" dirty="0" smtClean="0"/>
              <a:t>. </a:t>
            </a:r>
            <a:r>
              <a:rPr lang="en-GB" sz="2800" b="1" dirty="0" err="1" smtClean="0"/>
              <a:t>GammaLib</a:t>
            </a:r>
            <a:r>
              <a:rPr lang="en-GB" sz="2800" b="1" dirty="0" smtClean="0"/>
              <a:t> and </a:t>
            </a:r>
            <a:r>
              <a:rPr lang="en-GB" sz="2800" b="1" dirty="0" err="1" smtClean="0"/>
              <a:t>ctools</a:t>
            </a:r>
            <a:r>
              <a:rPr lang="en-GB" sz="2800" b="1" dirty="0" smtClean="0"/>
              <a:t> concepts</a:t>
            </a:r>
            <a:endParaRPr lang="en-GB" sz="2800" b="1" dirty="0"/>
          </a:p>
        </p:txBody>
      </p:sp>
      <p:sp>
        <p:nvSpPr>
          <p:cNvPr id="2" name="Espace réservé de la date 1"/>
          <p:cNvSpPr>
            <a:spLocks noGrp="1"/>
          </p:cNvSpPr>
          <p:nvPr>
            <p:ph type="dt" sz="half" idx="10"/>
          </p:nvPr>
        </p:nvSpPr>
        <p:spPr/>
        <p:txBody>
          <a:bodyPr/>
          <a:lstStyle/>
          <a:p>
            <a:r>
              <a:rPr lang="fr-FR" smtClean="0"/>
              <a:t>7-11 July 2014</a:t>
            </a:r>
            <a:endParaRPr lang="fr-FR"/>
          </a:p>
        </p:txBody>
      </p:sp>
      <p:sp>
        <p:nvSpPr>
          <p:cNvPr id="3" name="Espace réservé du pied de page 2"/>
          <p:cNvSpPr>
            <a:spLocks noGrp="1"/>
          </p:cNvSpPr>
          <p:nvPr>
            <p:ph type="ftr" sz="quarter" idx="11"/>
          </p:nvPr>
        </p:nvSpPr>
        <p:spPr/>
        <p:txBody>
          <a:bodyPr/>
          <a:lstStyle/>
          <a:p>
            <a:r>
              <a:rPr lang="en-US" smtClean="0"/>
              <a:t>3nd ctools and gammalib coding sprint (Jürgen Knödlseder)</a:t>
            </a:r>
            <a:endParaRPr lang="fr-FR"/>
          </a:p>
        </p:txBody>
      </p:sp>
      <p:sp>
        <p:nvSpPr>
          <p:cNvPr id="4" name="Espace réservé du numéro de diapositive 3"/>
          <p:cNvSpPr>
            <a:spLocks noGrp="1"/>
          </p:cNvSpPr>
          <p:nvPr>
            <p:ph type="sldNum" sz="quarter" idx="12"/>
          </p:nvPr>
        </p:nvSpPr>
        <p:spPr/>
        <p:txBody>
          <a:bodyPr/>
          <a:lstStyle/>
          <a:p>
            <a:fld id="{72EB9ABC-63D6-4D4A-90E7-A30DACECB975}" type="slidenum">
              <a:rPr lang="fr-FR" smtClean="0"/>
              <a:t>2</a:t>
            </a:fld>
            <a:endParaRPr lang="fr-FR"/>
          </a:p>
        </p:txBody>
      </p:sp>
    </p:spTree>
    <p:extLst>
      <p:ext uri="{BB962C8B-B14F-4D97-AF65-F5344CB8AC3E}">
        <p14:creationId xmlns:p14="http://schemas.microsoft.com/office/powerpoint/2010/main" val="17576576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fr-FR" smtClean="0"/>
              <a:t>7-11 July 2014</a:t>
            </a:r>
            <a:endParaRPr lang="en-GB"/>
          </a:p>
        </p:txBody>
      </p:sp>
      <p:sp>
        <p:nvSpPr>
          <p:cNvPr id="7" name="Espace réservé du pied de page 6"/>
          <p:cNvSpPr>
            <a:spLocks noGrp="1"/>
          </p:cNvSpPr>
          <p:nvPr>
            <p:ph type="ftr" sz="quarter" idx="11"/>
          </p:nvPr>
        </p:nvSpPr>
        <p:spPr/>
        <p:txBody>
          <a:bodyPr/>
          <a:lstStyle/>
          <a:p>
            <a:r>
              <a:rPr lang="en-US" smtClean="0"/>
              <a:t>3nd ctools and gammalib coding sprint (Jürgen Knödlseder)</a:t>
            </a:r>
            <a:endParaRPr lang="en-GB"/>
          </a:p>
        </p:txBody>
      </p:sp>
      <p:sp>
        <p:nvSpPr>
          <p:cNvPr id="8" name="Espace réservé du numéro de diapositive 7"/>
          <p:cNvSpPr>
            <a:spLocks noGrp="1"/>
          </p:cNvSpPr>
          <p:nvPr>
            <p:ph type="sldNum" sz="quarter" idx="12"/>
          </p:nvPr>
        </p:nvSpPr>
        <p:spPr/>
        <p:txBody>
          <a:bodyPr/>
          <a:lstStyle/>
          <a:p>
            <a:fld id="{EC44EFBB-10BC-3041-A815-53A3081563E2}" type="slidenum">
              <a:rPr lang="en-GB" smtClean="0"/>
              <a:t>20</a:t>
            </a:fld>
            <a:endParaRPr lang="en-GB"/>
          </a:p>
        </p:txBody>
      </p:sp>
      <p:sp>
        <p:nvSpPr>
          <p:cNvPr id="9"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Documentation</a:t>
            </a:r>
            <a:endParaRPr lang="en-US" sz="3600" b="1" dirty="0">
              <a:solidFill>
                <a:schemeClr val="tx2">
                  <a:lumMod val="60000"/>
                  <a:lumOff val="40000"/>
                </a:schemeClr>
              </a:solidFill>
            </a:endParaRPr>
          </a:p>
        </p:txBody>
      </p:sp>
      <p:pic>
        <p:nvPicPr>
          <p:cNvPr id="2" name="Image 1"/>
          <p:cNvPicPr>
            <a:picLocks noChangeAspect="1"/>
          </p:cNvPicPr>
          <p:nvPr/>
        </p:nvPicPr>
        <p:blipFill>
          <a:blip r:embed="rId3"/>
          <a:stretch>
            <a:fillRect/>
          </a:stretch>
        </p:blipFill>
        <p:spPr>
          <a:xfrm>
            <a:off x="838200" y="1358900"/>
            <a:ext cx="3314700" cy="647700"/>
          </a:xfrm>
          <a:prstGeom prst="rect">
            <a:avLst/>
          </a:prstGeom>
        </p:spPr>
      </p:pic>
      <p:sp>
        <p:nvSpPr>
          <p:cNvPr id="4" name="ZoneTexte 3"/>
          <p:cNvSpPr txBox="1"/>
          <p:nvPr/>
        </p:nvSpPr>
        <p:spPr>
          <a:xfrm>
            <a:off x="1434748" y="932934"/>
            <a:ext cx="2196560" cy="369332"/>
          </a:xfrm>
          <a:prstGeom prst="rect">
            <a:avLst/>
          </a:prstGeom>
          <a:noFill/>
        </p:spPr>
        <p:txBody>
          <a:bodyPr wrap="none" rtlCol="0">
            <a:spAutoFit/>
          </a:bodyPr>
          <a:lstStyle/>
          <a:p>
            <a:r>
              <a:rPr lang="en-GB" b="1" dirty="0" smtClean="0">
                <a:solidFill>
                  <a:srgbClr val="3366FF"/>
                </a:solidFill>
              </a:rPr>
              <a:t>Code documentation</a:t>
            </a:r>
            <a:endParaRPr lang="en-GB" b="1" dirty="0">
              <a:solidFill>
                <a:srgbClr val="3366FF"/>
              </a:solidFill>
            </a:endParaRPr>
          </a:p>
        </p:txBody>
      </p:sp>
      <p:sp>
        <p:nvSpPr>
          <p:cNvPr id="10" name="ZoneTexte 9"/>
          <p:cNvSpPr txBox="1"/>
          <p:nvPr/>
        </p:nvSpPr>
        <p:spPr>
          <a:xfrm>
            <a:off x="5536848" y="939800"/>
            <a:ext cx="2151250" cy="369332"/>
          </a:xfrm>
          <a:prstGeom prst="rect">
            <a:avLst/>
          </a:prstGeom>
          <a:noFill/>
        </p:spPr>
        <p:txBody>
          <a:bodyPr wrap="none" rtlCol="0">
            <a:spAutoFit/>
          </a:bodyPr>
          <a:lstStyle/>
          <a:p>
            <a:r>
              <a:rPr lang="en-GB" b="1" dirty="0" smtClean="0">
                <a:solidFill>
                  <a:srgbClr val="3366FF"/>
                </a:solidFill>
              </a:rPr>
              <a:t>User documentation</a:t>
            </a:r>
            <a:endParaRPr lang="en-GB" b="1" dirty="0">
              <a:solidFill>
                <a:srgbClr val="3366FF"/>
              </a:solidFill>
            </a:endParaRPr>
          </a:p>
        </p:txBody>
      </p:sp>
      <p:sp>
        <p:nvSpPr>
          <p:cNvPr id="11" name="ZoneTexte 10"/>
          <p:cNvSpPr txBox="1"/>
          <p:nvPr/>
        </p:nvSpPr>
        <p:spPr>
          <a:xfrm>
            <a:off x="228248" y="2032000"/>
            <a:ext cx="4262705" cy="1477328"/>
          </a:xfrm>
          <a:prstGeom prst="rect">
            <a:avLst/>
          </a:prstGeom>
          <a:noFill/>
        </p:spPr>
        <p:txBody>
          <a:bodyPr wrap="none" rtlCol="0">
            <a:spAutoFit/>
          </a:bodyPr>
          <a:lstStyle/>
          <a:p>
            <a:r>
              <a:rPr lang="en-GB" dirty="0" smtClean="0"/>
              <a:t>Extracts code documentation directly from</a:t>
            </a:r>
            <a:br>
              <a:rPr lang="en-GB" dirty="0" smtClean="0"/>
            </a:br>
            <a:r>
              <a:rPr lang="en-GB" dirty="0" smtClean="0"/>
              <a:t>source files. Latest version of </a:t>
            </a:r>
            <a:r>
              <a:rPr lang="en-GB" dirty="0" err="1" smtClean="0"/>
              <a:t>devel</a:t>
            </a:r>
            <a:r>
              <a:rPr lang="en-GB" dirty="0" smtClean="0"/>
              <a:t> branch</a:t>
            </a:r>
            <a:br>
              <a:rPr lang="en-GB" dirty="0" smtClean="0"/>
            </a:br>
            <a:r>
              <a:rPr lang="en-GB" dirty="0" smtClean="0"/>
              <a:t>online at</a:t>
            </a:r>
          </a:p>
          <a:p>
            <a:r>
              <a:rPr lang="fr-FR" dirty="0">
                <a:hlinkClick r:id="rId4"/>
              </a:rPr>
              <a:t>http://gammalib.sourceforge.net/doxygen</a:t>
            </a:r>
            <a:r>
              <a:rPr lang="fr-FR" dirty="0" smtClean="0">
                <a:hlinkClick r:id="rId4"/>
              </a:rPr>
              <a:t>/</a:t>
            </a:r>
            <a:r>
              <a:rPr lang="fr-FR" dirty="0" smtClean="0"/>
              <a:t> </a:t>
            </a:r>
          </a:p>
          <a:p>
            <a:r>
              <a:rPr lang="pl-PL" dirty="0">
                <a:hlinkClick r:id="rId5"/>
              </a:rPr>
              <a:t>http://cta.irap.omp.eu/ctools/doxygen</a:t>
            </a:r>
            <a:r>
              <a:rPr lang="pl-PL" dirty="0" smtClean="0">
                <a:hlinkClick r:id="rId5"/>
              </a:rPr>
              <a:t>/</a:t>
            </a:r>
            <a:endParaRPr lang="en-GB" dirty="0"/>
          </a:p>
        </p:txBody>
      </p:sp>
      <p:pic>
        <p:nvPicPr>
          <p:cNvPr id="12" name="Image 11"/>
          <p:cNvPicPr>
            <a:picLocks noChangeAspect="1"/>
          </p:cNvPicPr>
          <p:nvPr/>
        </p:nvPicPr>
        <p:blipFill>
          <a:blip r:embed="rId6"/>
          <a:stretch>
            <a:fillRect/>
          </a:stretch>
        </p:blipFill>
        <p:spPr>
          <a:xfrm>
            <a:off x="317148" y="3536950"/>
            <a:ext cx="4880440" cy="2806700"/>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7">
            <a:alphaModFix/>
          </a:blip>
          <a:stretch>
            <a:fillRect/>
          </a:stretch>
        </p:blipFill>
        <p:spPr>
          <a:xfrm>
            <a:off x="4994389" y="1374186"/>
            <a:ext cx="3222511" cy="619714"/>
          </a:xfrm>
          <a:prstGeom prst="rect">
            <a:avLst/>
          </a:prstGeom>
          <a:solidFill>
            <a:srgbClr val="3366FF"/>
          </a:solidFill>
          <a:ln>
            <a:noFill/>
          </a:ln>
        </p:spPr>
      </p:pic>
      <p:sp>
        <p:nvSpPr>
          <p:cNvPr id="14" name="ZoneTexte 13"/>
          <p:cNvSpPr txBox="1"/>
          <p:nvPr/>
        </p:nvSpPr>
        <p:spPr>
          <a:xfrm>
            <a:off x="4643353" y="2034222"/>
            <a:ext cx="4416594" cy="1477328"/>
          </a:xfrm>
          <a:prstGeom prst="rect">
            <a:avLst/>
          </a:prstGeom>
          <a:noFill/>
        </p:spPr>
        <p:txBody>
          <a:bodyPr wrap="none" rtlCol="0">
            <a:spAutoFit/>
          </a:bodyPr>
          <a:lstStyle/>
          <a:p>
            <a:r>
              <a:rPr lang="en-GB" dirty="0" smtClean="0"/>
              <a:t>Generates documents from </a:t>
            </a:r>
            <a:r>
              <a:rPr lang="en-GB" dirty="0" err="1" smtClean="0"/>
              <a:t>reStructuredText</a:t>
            </a:r>
            <a:r>
              <a:rPr lang="en-GB" dirty="0" smtClean="0"/>
              <a:t/>
            </a:r>
            <a:br>
              <a:rPr lang="en-GB" dirty="0" smtClean="0"/>
            </a:br>
            <a:r>
              <a:rPr lang="en-GB" dirty="0" smtClean="0"/>
              <a:t>files (</a:t>
            </a:r>
            <a:r>
              <a:rPr lang="en-GB" dirty="0" err="1" smtClean="0"/>
              <a:t>markup</a:t>
            </a:r>
            <a:r>
              <a:rPr lang="en-GB" dirty="0" smtClean="0"/>
              <a:t> language). Latest version of</a:t>
            </a:r>
            <a:br>
              <a:rPr lang="en-GB" dirty="0" smtClean="0"/>
            </a:br>
            <a:r>
              <a:rPr lang="en-GB" dirty="0" err="1" smtClean="0"/>
              <a:t>devel</a:t>
            </a:r>
            <a:r>
              <a:rPr lang="en-GB" dirty="0" smtClean="0"/>
              <a:t> branch online at</a:t>
            </a:r>
          </a:p>
          <a:p>
            <a:r>
              <a:rPr lang="fr-FR" dirty="0">
                <a:hlinkClick r:id="rId8"/>
              </a:rPr>
              <a:t>http://gammalib.sourceforge.net</a:t>
            </a:r>
            <a:r>
              <a:rPr lang="fr-FR" dirty="0" smtClean="0">
                <a:hlinkClick r:id="rId8"/>
              </a:rPr>
              <a:t>/</a:t>
            </a:r>
            <a:r>
              <a:rPr lang="fr-FR" dirty="0"/>
              <a:t> </a:t>
            </a:r>
            <a:r>
              <a:rPr lang="fr-FR" dirty="0" smtClean="0"/>
              <a:t> </a:t>
            </a:r>
          </a:p>
          <a:p>
            <a:r>
              <a:rPr lang="pl-PL" dirty="0">
                <a:hlinkClick r:id="rId9"/>
              </a:rPr>
              <a:t>http://cta.irap.omp.eu/ctools</a:t>
            </a:r>
            <a:r>
              <a:rPr lang="pl-PL" dirty="0" smtClean="0">
                <a:hlinkClick r:id="rId9"/>
              </a:rPr>
              <a:t>/</a:t>
            </a:r>
            <a:r>
              <a:rPr lang="pl-PL" dirty="0"/>
              <a:t> </a:t>
            </a:r>
            <a:endParaRPr lang="en-GB" dirty="0"/>
          </a:p>
        </p:txBody>
      </p:sp>
    </p:spTree>
    <p:extLst>
      <p:ext uri="{BB962C8B-B14F-4D97-AF65-F5344CB8AC3E}">
        <p14:creationId xmlns:p14="http://schemas.microsoft.com/office/powerpoint/2010/main" val="1719735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smtClean="0"/>
              <a:t>7-11 July 2014</a:t>
            </a:r>
            <a:endParaRPr lang="en-GB"/>
          </a:p>
        </p:txBody>
      </p:sp>
      <p:sp>
        <p:nvSpPr>
          <p:cNvPr id="7" name="Espace réservé du pied de page 6"/>
          <p:cNvSpPr>
            <a:spLocks noGrp="1"/>
          </p:cNvSpPr>
          <p:nvPr>
            <p:ph type="ftr" sz="quarter" idx="11"/>
          </p:nvPr>
        </p:nvSpPr>
        <p:spPr/>
        <p:txBody>
          <a:bodyPr/>
          <a:lstStyle/>
          <a:p>
            <a:r>
              <a:rPr lang="en-US" smtClean="0"/>
              <a:t>3nd ctools and gammalib coding sprint (Jürgen Knödlseder)</a:t>
            </a:r>
            <a:endParaRPr lang="en-GB"/>
          </a:p>
        </p:txBody>
      </p:sp>
      <p:sp>
        <p:nvSpPr>
          <p:cNvPr id="8" name="Espace réservé du numéro de diapositive 7"/>
          <p:cNvSpPr>
            <a:spLocks noGrp="1"/>
          </p:cNvSpPr>
          <p:nvPr>
            <p:ph type="sldNum" sz="quarter" idx="12"/>
          </p:nvPr>
        </p:nvSpPr>
        <p:spPr/>
        <p:txBody>
          <a:bodyPr/>
          <a:lstStyle/>
          <a:p>
            <a:fld id="{EC44EFBB-10BC-3041-A815-53A3081563E2}" type="slidenum">
              <a:rPr lang="en-GB" smtClean="0"/>
              <a:t>21</a:t>
            </a:fld>
            <a:endParaRPr lang="en-GB"/>
          </a:p>
        </p:txBody>
      </p:sp>
      <p:sp>
        <p:nvSpPr>
          <p:cNvPr id="9"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Code </a:t>
            </a:r>
            <a:r>
              <a:rPr lang="en-US" sz="3600" b="1" dirty="0" err="1" smtClean="0">
                <a:solidFill>
                  <a:schemeClr val="tx2">
                    <a:lumMod val="60000"/>
                    <a:lumOff val="40000"/>
                  </a:schemeClr>
                </a:solidFill>
              </a:rPr>
              <a:t>organisation</a:t>
            </a:r>
            <a:endParaRPr lang="en-US" sz="3600" b="1" dirty="0">
              <a:solidFill>
                <a:schemeClr val="tx2">
                  <a:lumMod val="60000"/>
                  <a:lumOff val="40000"/>
                </a:schemeClr>
              </a:solidFill>
            </a:endParaRPr>
          </a:p>
        </p:txBody>
      </p:sp>
      <p:sp>
        <p:nvSpPr>
          <p:cNvPr id="11" name="ZoneTexte 10"/>
          <p:cNvSpPr txBox="1"/>
          <p:nvPr/>
        </p:nvSpPr>
        <p:spPr>
          <a:xfrm>
            <a:off x="546100" y="1190844"/>
            <a:ext cx="3717709" cy="369332"/>
          </a:xfrm>
          <a:prstGeom prst="rect">
            <a:avLst/>
          </a:prstGeom>
          <a:noFill/>
        </p:spPr>
        <p:txBody>
          <a:bodyPr wrap="none" rtlCol="0">
            <a:spAutoFit/>
          </a:bodyPr>
          <a:lstStyle/>
          <a:p>
            <a:pPr algn="ctr"/>
            <a:r>
              <a:rPr lang="en-GB" dirty="0" smtClean="0">
                <a:hlinkClick r:id="rId2"/>
              </a:rPr>
              <a:t>https://cta-git.irap.omp.eu/gammalib</a:t>
            </a:r>
            <a:endParaRPr lang="en-GB" dirty="0"/>
          </a:p>
        </p:txBody>
      </p:sp>
      <p:sp>
        <p:nvSpPr>
          <p:cNvPr id="3" name="ZoneTexte 2"/>
          <p:cNvSpPr txBox="1"/>
          <p:nvPr/>
        </p:nvSpPr>
        <p:spPr>
          <a:xfrm>
            <a:off x="251134" y="1562100"/>
            <a:ext cx="4257365" cy="3139321"/>
          </a:xfrm>
          <a:prstGeom prst="rect">
            <a:avLst/>
          </a:prstGeom>
          <a:solidFill>
            <a:schemeClr val="bg1"/>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fr-FR" dirty="0" smtClean="0"/>
              <a:t>g</a:t>
            </a:r>
            <a:r>
              <a:rPr lang="en-GB" dirty="0" err="1" smtClean="0"/>
              <a:t>ammalib</a:t>
            </a:r>
            <a:r>
              <a:rPr lang="en-GB" dirty="0" smtClean="0"/>
              <a:t>/</a:t>
            </a:r>
          </a:p>
          <a:p>
            <a:r>
              <a:rPr lang="en-GB" dirty="0" smtClean="0"/>
              <a:t>  </a:t>
            </a:r>
            <a:r>
              <a:rPr lang="en-GB" dirty="0" err="1" smtClean="0"/>
              <a:t>dev</a:t>
            </a:r>
            <a:r>
              <a:rPr lang="en-GB" dirty="0" smtClean="0"/>
              <a:t>			</a:t>
            </a:r>
            <a:r>
              <a:rPr lang="en-GB" sz="1600" dirty="0" smtClean="0"/>
              <a:t>Developer material</a:t>
            </a:r>
          </a:p>
          <a:p>
            <a:r>
              <a:rPr lang="en-GB" dirty="0"/>
              <a:t> </a:t>
            </a:r>
            <a:r>
              <a:rPr lang="en-GB" dirty="0" smtClean="0"/>
              <a:t> doc			</a:t>
            </a:r>
            <a:r>
              <a:rPr lang="en-GB" sz="1600" dirty="0" smtClean="0"/>
              <a:t>Code and user documentation</a:t>
            </a:r>
          </a:p>
          <a:p>
            <a:r>
              <a:rPr lang="en-GB" dirty="0"/>
              <a:t> </a:t>
            </a:r>
            <a:r>
              <a:rPr lang="en-GB" dirty="0" smtClean="0"/>
              <a:t> examples	</a:t>
            </a:r>
            <a:r>
              <a:rPr lang="en-GB" sz="1600" dirty="0" smtClean="0"/>
              <a:t>Example code</a:t>
            </a:r>
          </a:p>
          <a:p>
            <a:r>
              <a:rPr lang="en-GB" dirty="0"/>
              <a:t> </a:t>
            </a:r>
            <a:r>
              <a:rPr lang="en-GB" dirty="0" smtClean="0"/>
              <a:t> include		</a:t>
            </a:r>
            <a:r>
              <a:rPr lang="en-GB" sz="1600" dirty="0" smtClean="0"/>
              <a:t>Core* header files (.</a:t>
            </a:r>
            <a:r>
              <a:rPr lang="en-GB" sz="1600" dirty="0" err="1" smtClean="0"/>
              <a:t>hpp</a:t>
            </a:r>
            <a:r>
              <a:rPr lang="en-GB" sz="1600" dirty="0" smtClean="0"/>
              <a:t>)</a:t>
            </a:r>
          </a:p>
          <a:p>
            <a:r>
              <a:rPr lang="en-GB" dirty="0"/>
              <a:t> </a:t>
            </a:r>
            <a:r>
              <a:rPr lang="en-GB" dirty="0" smtClean="0"/>
              <a:t> </a:t>
            </a:r>
            <a:r>
              <a:rPr lang="en-GB" dirty="0" err="1" smtClean="0"/>
              <a:t>inst</a:t>
            </a:r>
            <a:r>
              <a:rPr lang="en-GB" dirty="0" smtClean="0"/>
              <a:t>			</a:t>
            </a:r>
            <a:r>
              <a:rPr lang="en-GB" sz="1600" dirty="0" smtClean="0"/>
              <a:t>Instrument modules</a:t>
            </a:r>
          </a:p>
          <a:p>
            <a:r>
              <a:rPr lang="en-GB" dirty="0"/>
              <a:t> </a:t>
            </a:r>
            <a:r>
              <a:rPr lang="en-GB" dirty="0" smtClean="0"/>
              <a:t> m4			</a:t>
            </a:r>
            <a:r>
              <a:rPr lang="en-GB" sz="1600" dirty="0" smtClean="0"/>
              <a:t>Code configuration macros</a:t>
            </a:r>
          </a:p>
          <a:p>
            <a:r>
              <a:rPr lang="en-GB" dirty="0"/>
              <a:t> </a:t>
            </a:r>
            <a:r>
              <a:rPr lang="en-GB" dirty="0" smtClean="0"/>
              <a:t> </a:t>
            </a:r>
            <a:r>
              <a:rPr lang="en-GB" dirty="0" err="1" smtClean="0"/>
              <a:t>pyext</a:t>
            </a:r>
            <a:r>
              <a:rPr lang="en-GB" dirty="0" smtClean="0"/>
              <a:t>		</a:t>
            </a:r>
            <a:r>
              <a:rPr lang="en-GB" sz="1600" dirty="0" smtClean="0"/>
              <a:t>Core* Python extension files (.</a:t>
            </a:r>
            <a:r>
              <a:rPr lang="en-GB" sz="1600" dirty="0" err="1" smtClean="0"/>
              <a:t>i</a:t>
            </a:r>
            <a:r>
              <a:rPr lang="en-GB" sz="1600" dirty="0" smtClean="0"/>
              <a:t>)</a:t>
            </a:r>
          </a:p>
          <a:p>
            <a:r>
              <a:rPr lang="en-GB" dirty="0"/>
              <a:t> </a:t>
            </a:r>
            <a:r>
              <a:rPr lang="en-GB" dirty="0" smtClean="0"/>
              <a:t> </a:t>
            </a:r>
            <a:r>
              <a:rPr lang="en-GB" dirty="0" err="1" smtClean="0"/>
              <a:t>src</a:t>
            </a:r>
            <a:r>
              <a:rPr lang="en-GB" dirty="0" smtClean="0"/>
              <a:t>			</a:t>
            </a:r>
            <a:r>
              <a:rPr lang="en-GB" sz="1600" dirty="0" smtClean="0"/>
              <a:t>Core* source files (.</a:t>
            </a:r>
            <a:r>
              <a:rPr lang="en-GB" sz="1600" dirty="0" err="1" smtClean="0"/>
              <a:t>cpp</a:t>
            </a:r>
            <a:r>
              <a:rPr lang="en-GB" sz="1600" dirty="0" smtClean="0"/>
              <a:t>)</a:t>
            </a:r>
          </a:p>
          <a:p>
            <a:r>
              <a:rPr lang="en-GB" dirty="0"/>
              <a:t> </a:t>
            </a:r>
            <a:r>
              <a:rPr lang="en-GB" dirty="0" smtClean="0"/>
              <a:t> test		</a:t>
            </a:r>
            <a:r>
              <a:rPr lang="en-GB" sz="1600" dirty="0" smtClean="0"/>
              <a:t>Code for unit testing</a:t>
            </a:r>
          </a:p>
          <a:p>
            <a:r>
              <a:rPr lang="en-GB" sz="1600" i="1" dirty="0" smtClean="0"/>
              <a:t>*Core means instrument independent code</a:t>
            </a:r>
            <a:endParaRPr lang="en-GB" sz="1600" i="1" dirty="0"/>
          </a:p>
        </p:txBody>
      </p:sp>
      <p:sp>
        <p:nvSpPr>
          <p:cNvPr id="15" name="ZoneTexte 14"/>
          <p:cNvSpPr txBox="1"/>
          <p:nvPr/>
        </p:nvSpPr>
        <p:spPr>
          <a:xfrm>
            <a:off x="4786378" y="1562100"/>
            <a:ext cx="4168466" cy="3108544"/>
          </a:xfrm>
          <a:prstGeom prst="rect">
            <a:avLst/>
          </a:prstGeom>
          <a:solidFill>
            <a:schemeClr val="bg1"/>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fr-FR" dirty="0" err="1" smtClean="0"/>
              <a:t>ctools</a:t>
            </a:r>
            <a:r>
              <a:rPr lang="en-GB" dirty="0" smtClean="0"/>
              <a:t>/</a:t>
            </a:r>
          </a:p>
          <a:p>
            <a:r>
              <a:rPr lang="en-GB" dirty="0" smtClean="0"/>
              <a:t>  </a:t>
            </a:r>
            <a:r>
              <a:rPr lang="en-GB" dirty="0" err="1" smtClean="0"/>
              <a:t>caldb</a:t>
            </a:r>
            <a:r>
              <a:rPr lang="en-GB" dirty="0" smtClean="0"/>
              <a:t>		</a:t>
            </a:r>
            <a:r>
              <a:rPr lang="en-GB" sz="1600" dirty="0" smtClean="0"/>
              <a:t>Calibration data</a:t>
            </a:r>
          </a:p>
          <a:p>
            <a:r>
              <a:rPr lang="en-GB" dirty="0"/>
              <a:t> </a:t>
            </a:r>
            <a:r>
              <a:rPr lang="en-GB" dirty="0" smtClean="0"/>
              <a:t> doc			</a:t>
            </a:r>
            <a:r>
              <a:rPr lang="en-GB" sz="1600" dirty="0" smtClean="0"/>
              <a:t>Code and user documentation</a:t>
            </a:r>
          </a:p>
          <a:p>
            <a:r>
              <a:rPr lang="en-GB" dirty="0"/>
              <a:t> </a:t>
            </a:r>
            <a:r>
              <a:rPr lang="en-GB" dirty="0" smtClean="0"/>
              <a:t> examples	</a:t>
            </a:r>
            <a:r>
              <a:rPr lang="en-GB" sz="1600" dirty="0" smtClean="0"/>
              <a:t>Example code</a:t>
            </a:r>
          </a:p>
          <a:p>
            <a:r>
              <a:rPr lang="en-GB" dirty="0" smtClean="0"/>
              <a:t>  m4			</a:t>
            </a:r>
            <a:r>
              <a:rPr lang="en-GB" sz="1600" dirty="0" smtClean="0"/>
              <a:t>Code configuration macros</a:t>
            </a:r>
          </a:p>
          <a:p>
            <a:r>
              <a:rPr lang="en-GB" dirty="0"/>
              <a:t> </a:t>
            </a:r>
            <a:r>
              <a:rPr lang="en-GB" dirty="0" smtClean="0"/>
              <a:t> models		</a:t>
            </a:r>
            <a:r>
              <a:rPr lang="en-GB" sz="1600" dirty="0" smtClean="0"/>
              <a:t>Source and background models</a:t>
            </a:r>
          </a:p>
          <a:p>
            <a:r>
              <a:rPr lang="en-GB" dirty="0"/>
              <a:t> </a:t>
            </a:r>
            <a:r>
              <a:rPr lang="en-GB" dirty="0" smtClean="0"/>
              <a:t> </a:t>
            </a:r>
            <a:r>
              <a:rPr lang="en-GB" dirty="0" err="1" smtClean="0"/>
              <a:t>pyext</a:t>
            </a:r>
            <a:r>
              <a:rPr lang="en-GB" dirty="0" smtClean="0"/>
              <a:t>		</a:t>
            </a:r>
            <a:r>
              <a:rPr lang="en-GB" sz="1600" dirty="0" smtClean="0"/>
              <a:t>Python extension files (.</a:t>
            </a:r>
            <a:r>
              <a:rPr lang="en-GB" sz="1600" dirty="0" err="1" smtClean="0"/>
              <a:t>i</a:t>
            </a:r>
            <a:r>
              <a:rPr lang="en-GB" sz="1600" dirty="0" smtClean="0"/>
              <a:t>)</a:t>
            </a:r>
          </a:p>
          <a:p>
            <a:r>
              <a:rPr lang="en-GB" dirty="0"/>
              <a:t> </a:t>
            </a:r>
            <a:r>
              <a:rPr lang="en-GB" dirty="0" smtClean="0"/>
              <a:t> scripts		</a:t>
            </a:r>
            <a:r>
              <a:rPr lang="en-GB" sz="1600" dirty="0" err="1" smtClean="0"/>
              <a:t>cscripts</a:t>
            </a:r>
            <a:r>
              <a:rPr lang="en-GB" sz="1600" dirty="0" smtClean="0"/>
              <a:t> and Python scripts</a:t>
            </a:r>
          </a:p>
          <a:p>
            <a:r>
              <a:rPr lang="en-GB" dirty="0"/>
              <a:t> </a:t>
            </a:r>
            <a:r>
              <a:rPr lang="en-GB" dirty="0" smtClean="0"/>
              <a:t> </a:t>
            </a:r>
            <a:r>
              <a:rPr lang="en-GB" dirty="0" err="1" smtClean="0"/>
              <a:t>src</a:t>
            </a:r>
            <a:r>
              <a:rPr lang="en-GB" dirty="0" smtClean="0"/>
              <a:t>			</a:t>
            </a:r>
            <a:r>
              <a:rPr lang="en-GB" sz="1600" dirty="0" err="1" smtClean="0"/>
              <a:t>ctools</a:t>
            </a:r>
            <a:endParaRPr lang="en-GB" sz="1600" dirty="0" smtClean="0"/>
          </a:p>
          <a:p>
            <a:r>
              <a:rPr lang="en-GB" dirty="0"/>
              <a:t> </a:t>
            </a:r>
            <a:r>
              <a:rPr lang="en-GB" dirty="0" smtClean="0"/>
              <a:t> test		</a:t>
            </a:r>
            <a:r>
              <a:rPr lang="en-GB" sz="1600" dirty="0" smtClean="0"/>
              <a:t>Code for unit testing</a:t>
            </a:r>
          </a:p>
          <a:p>
            <a:endParaRPr lang="en-GB" sz="1600" dirty="0" smtClean="0"/>
          </a:p>
        </p:txBody>
      </p:sp>
      <p:sp>
        <p:nvSpPr>
          <p:cNvPr id="10" name="ZoneTexte 9"/>
          <p:cNvSpPr txBox="1"/>
          <p:nvPr/>
        </p:nvSpPr>
        <p:spPr>
          <a:xfrm>
            <a:off x="5218569" y="1190844"/>
            <a:ext cx="3353540" cy="369332"/>
          </a:xfrm>
          <a:prstGeom prst="rect">
            <a:avLst/>
          </a:prstGeom>
          <a:noFill/>
        </p:spPr>
        <p:txBody>
          <a:bodyPr wrap="none" rtlCol="0">
            <a:spAutoFit/>
          </a:bodyPr>
          <a:lstStyle/>
          <a:p>
            <a:pPr algn="ctr"/>
            <a:r>
              <a:rPr lang="en-GB" dirty="0" smtClean="0">
                <a:hlinkClick r:id="rId3"/>
              </a:rPr>
              <a:t>https</a:t>
            </a:r>
            <a:r>
              <a:rPr lang="en-GB" dirty="0">
                <a:hlinkClick r:id="rId3"/>
              </a:rPr>
              <a:t>://cta-git.irap.omp.eu</a:t>
            </a:r>
            <a:r>
              <a:rPr lang="en-GB" dirty="0" smtClean="0">
                <a:hlinkClick r:id="rId3"/>
              </a:rPr>
              <a:t>/ctools</a:t>
            </a:r>
            <a:endParaRPr lang="en-GB" dirty="0" smtClean="0"/>
          </a:p>
        </p:txBody>
      </p:sp>
    </p:spTree>
    <p:extLst>
      <p:ext uri="{BB962C8B-B14F-4D97-AF65-F5344CB8AC3E}">
        <p14:creationId xmlns:p14="http://schemas.microsoft.com/office/powerpoint/2010/main" val="10746058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smtClean="0"/>
              <a:t>7-11 July 2014</a:t>
            </a:r>
            <a:endParaRPr lang="en-GB"/>
          </a:p>
        </p:txBody>
      </p:sp>
      <p:sp>
        <p:nvSpPr>
          <p:cNvPr id="7" name="Espace réservé du pied de page 6"/>
          <p:cNvSpPr>
            <a:spLocks noGrp="1"/>
          </p:cNvSpPr>
          <p:nvPr>
            <p:ph type="ftr" sz="quarter" idx="11"/>
          </p:nvPr>
        </p:nvSpPr>
        <p:spPr/>
        <p:txBody>
          <a:bodyPr/>
          <a:lstStyle/>
          <a:p>
            <a:r>
              <a:rPr lang="en-US" smtClean="0"/>
              <a:t>3nd ctools and gammalib coding sprint (Jürgen Knödlseder)</a:t>
            </a:r>
            <a:endParaRPr lang="en-GB"/>
          </a:p>
        </p:txBody>
      </p:sp>
      <p:sp>
        <p:nvSpPr>
          <p:cNvPr id="8" name="Espace réservé du numéro de diapositive 7"/>
          <p:cNvSpPr>
            <a:spLocks noGrp="1"/>
          </p:cNvSpPr>
          <p:nvPr>
            <p:ph type="sldNum" sz="quarter" idx="12"/>
          </p:nvPr>
        </p:nvSpPr>
        <p:spPr/>
        <p:txBody>
          <a:bodyPr/>
          <a:lstStyle/>
          <a:p>
            <a:fld id="{EC44EFBB-10BC-3041-A815-53A3081563E2}" type="slidenum">
              <a:rPr lang="en-GB" smtClean="0"/>
              <a:t>22</a:t>
            </a:fld>
            <a:endParaRPr lang="en-GB"/>
          </a:p>
        </p:txBody>
      </p:sp>
      <p:sp>
        <p:nvSpPr>
          <p:cNvPr id="9"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Configuring </a:t>
            </a:r>
            <a:r>
              <a:rPr lang="en-US" sz="3600" b="1" dirty="0" err="1" smtClean="0">
                <a:solidFill>
                  <a:schemeClr val="tx2">
                    <a:lumMod val="60000"/>
                    <a:lumOff val="40000"/>
                  </a:schemeClr>
                </a:solidFill>
              </a:rPr>
              <a:t>GammaLib</a:t>
            </a:r>
            <a:endParaRPr lang="en-US" sz="3600" b="1" dirty="0">
              <a:solidFill>
                <a:schemeClr val="tx2">
                  <a:lumMod val="60000"/>
                  <a:lumOff val="40000"/>
                </a:schemeClr>
              </a:solidFill>
            </a:endParaRPr>
          </a:p>
        </p:txBody>
      </p:sp>
      <p:sp>
        <p:nvSpPr>
          <p:cNvPr id="3" name="Rectangle 2"/>
          <p:cNvSpPr/>
          <p:nvPr/>
        </p:nvSpPr>
        <p:spPr>
          <a:xfrm>
            <a:off x="292100" y="726595"/>
            <a:ext cx="8623300" cy="369332"/>
          </a:xfrm>
          <a:prstGeom prst="rect">
            <a:avLst/>
          </a:prstGeom>
        </p:spPr>
        <p:txBody>
          <a:bodyPr wrap="square">
            <a:spAutoFit/>
          </a:bodyPr>
          <a:lstStyle/>
          <a:p>
            <a:pPr algn="ctr"/>
            <a:r>
              <a:rPr lang="en-US" dirty="0">
                <a:hlinkClick r:id="rId2"/>
              </a:rPr>
              <a:t>https://cta-redmine.irap.omp.eu/projects/gammalib/wiki/</a:t>
            </a:r>
            <a:r>
              <a:rPr lang="en-US" dirty="0" smtClean="0">
                <a:hlinkClick r:id="rId2"/>
              </a:rPr>
              <a:t>Contributing_to_GammaLib</a:t>
            </a:r>
            <a:r>
              <a:rPr lang="en-US" dirty="0" smtClean="0"/>
              <a:t> </a:t>
            </a:r>
            <a:endParaRPr lang="en-GB" dirty="0"/>
          </a:p>
        </p:txBody>
      </p:sp>
      <p:pic>
        <p:nvPicPr>
          <p:cNvPr id="11" name="Image 10"/>
          <p:cNvPicPr>
            <a:picLocks noChangeAspect="1"/>
          </p:cNvPicPr>
          <p:nvPr/>
        </p:nvPicPr>
        <p:blipFill>
          <a:blip r:embed="rId3"/>
          <a:stretch>
            <a:fillRect/>
          </a:stretch>
        </p:blipFill>
        <p:spPr>
          <a:xfrm>
            <a:off x="330200" y="1414459"/>
            <a:ext cx="8585200" cy="4699000"/>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2598483" y="1357206"/>
            <a:ext cx="3421317" cy="523220"/>
          </a:xfrm>
          <a:prstGeom prst="rect">
            <a:avLst/>
          </a:prstGeom>
          <a:noFill/>
        </p:spPr>
        <p:txBody>
          <a:bodyPr wrap="none" rtlCol="0">
            <a:spAutoFit/>
          </a:bodyPr>
          <a:lstStyle/>
          <a:p>
            <a:r>
              <a:rPr lang="fr-FR" sz="1400" dirty="0" smtClean="0"/>
              <a:t>g</a:t>
            </a:r>
            <a:r>
              <a:rPr lang="en-GB" sz="1400" dirty="0" err="1" smtClean="0"/>
              <a:t>enerates</a:t>
            </a:r>
            <a:r>
              <a:rPr lang="en-GB" sz="1400" dirty="0" smtClean="0"/>
              <a:t> configure script from </a:t>
            </a:r>
            <a:r>
              <a:rPr lang="en-GB" sz="1400" dirty="0" err="1" smtClean="0"/>
              <a:t>configure.ac</a:t>
            </a:r>
            <a:endParaRPr lang="en-GB" sz="1400" dirty="0" smtClean="0"/>
          </a:p>
          <a:p>
            <a:r>
              <a:rPr lang="fr-FR" sz="1400" dirty="0" smtClean="0"/>
              <a:t>c</a:t>
            </a:r>
            <a:r>
              <a:rPr lang="en-GB" sz="1400" dirty="0" err="1" smtClean="0"/>
              <a:t>onfigures</a:t>
            </a:r>
            <a:r>
              <a:rPr lang="en-GB" sz="1400" dirty="0" smtClean="0"/>
              <a:t> </a:t>
            </a:r>
            <a:r>
              <a:rPr lang="en-GB" sz="1400" dirty="0" err="1" smtClean="0"/>
              <a:t>GammaLib</a:t>
            </a:r>
            <a:r>
              <a:rPr lang="en-GB" sz="1400" dirty="0" smtClean="0"/>
              <a:t> for your system</a:t>
            </a:r>
            <a:endParaRPr lang="en-GB" sz="1400" dirty="0"/>
          </a:p>
        </p:txBody>
      </p:sp>
      <p:cxnSp>
        <p:nvCxnSpPr>
          <p:cNvPr id="13" name="Connecteur droit avec flèche 12"/>
          <p:cNvCxnSpPr/>
          <p:nvPr/>
        </p:nvCxnSpPr>
        <p:spPr>
          <a:xfrm flipH="1">
            <a:off x="1701801" y="1739900"/>
            <a:ext cx="888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H="1">
            <a:off x="1701801" y="1536700"/>
            <a:ext cx="888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4638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2"/>
          <a:stretch>
            <a:fillRect/>
          </a:stretch>
        </p:blipFill>
        <p:spPr>
          <a:xfrm>
            <a:off x="1188810" y="1154935"/>
            <a:ext cx="5237390" cy="5188715"/>
          </a:xfrm>
          <a:prstGeom prst="rect">
            <a:avLst/>
          </a:prstGeom>
          <a:ln>
            <a:noFill/>
          </a:ln>
          <a:effectLst>
            <a:outerShdw blurRad="292100" dist="139700" dir="2700000" algn="tl" rotWithShape="0">
              <a:srgbClr val="333333">
                <a:alpha val="65000"/>
              </a:srgbClr>
            </a:outerShdw>
          </a:effectLst>
        </p:spPr>
      </p:pic>
      <p:sp>
        <p:nvSpPr>
          <p:cNvPr id="6" name="Espace réservé de la date 5"/>
          <p:cNvSpPr>
            <a:spLocks noGrp="1"/>
          </p:cNvSpPr>
          <p:nvPr>
            <p:ph type="dt" sz="half" idx="10"/>
          </p:nvPr>
        </p:nvSpPr>
        <p:spPr/>
        <p:txBody>
          <a:bodyPr/>
          <a:lstStyle/>
          <a:p>
            <a:r>
              <a:rPr lang="fr-FR" smtClean="0"/>
              <a:t>7-11 July 2014</a:t>
            </a:r>
            <a:endParaRPr lang="en-GB"/>
          </a:p>
        </p:txBody>
      </p:sp>
      <p:sp>
        <p:nvSpPr>
          <p:cNvPr id="7" name="Espace réservé du pied de page 6"/>
          <p:cNvSpPr>
            <a:spLocks noGrp="1"/>
          </p:cNvSpPr>
          <p:nvPr>
            <p:ph type="ftr" sz="quarter" idx="11"/>
          </p:nvPr>
        </p:nvSpPr>
        <p:spPr/>
        <p:txBody>
          <a:bodyPr/>
          <a:lstStyle/>
          <a:p>
            <a:r>
              <a:rPr lang="en-US" smtClean="0"/>
              <a:t>3nd ctools and gammalib coding sprint (Jürgen Knödlseder)</a:t>
            </a:r>
            <a:endParaRPr lang="en-GB"/>
          </a:p>
        </p:txBody>
      </p:sp>
      <p:sp>
        <p:nvSpPr>
          <p:cNvPr id="8" name="Espace réservé du numéro de diapositive 7"/>
          <p:cNvSpPr>
            <a:spLocks noGrp="1"/>
          </p:cNvSpPr>
          <p:nvPr>
            <p:ph type="sldNum" sz="quarter" idx="12"/>
          </p:nvPr>
        </p:nvSpPr>
        <p:spPr/>
        <p:txBody>
          <a:bodyPr/>
          <a:lstStyle/>
          <a:p>
            <a:fld id="{EC44EFBB-10BC-3041-A815-53A3081563E2}" type="slidenum">
              <a:rPr lang="en-GB" smtClean="0"/>
              <a:t>23</a:t>
            </a:fld>
            <a:endParaRPr lang="en-GB"/>
          </a:p>
        </p:txBody>
      </p:sp>
      <p:sp>
        <p:nvSpPr>
          <p:cNvPr id="9"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Building, checking, installing</a:t>
            </a:r>
            <a:endParaRPr lang="en-US" sz="3600" b="1" dirty="0">
              <a:solidFill>
                <a:schemeClr val="tx2">
                  <a:lumMod val="60000"/>
                  <a:lumOff val="40000"/>
                </a:schemeClr>
              </a:solidFill>
            </a:endParaRPr>
          </a:p>
        </p:txBody>
      </p:sp>
      <p:sp>
        <p:nvSpPr>
          <p:cNvPr id="3" name="Rectangle 2"/>
          <p:cNvSpPr/>
          <p:nvPr/>
        </p:nvSpPr>
        <p:spPr>
          <a:xfrm>
            <a:off x="292100" y="726595"/>
            <a:ext cx="8623300" cy="369332"/>
          </a:xfrm>
          <a:prstGeom prst="rect">
            <a:avLst/>
          </a:prstGeom>
        </p:spPr>
        <p:txBody>
          <a:bodyPr wrap="square">
            <a:spAutoFit/>
          </a:bodyPr>
          <a:lstStyle/>
          <a:p>
            <a:pPr algn="ctr"/>
            <a:r>
              <a:rPr lang="en-US" dirty="0">
                <a:hlinkClick r:id="rId3"/>
              </a:rPr>
              <a:t>https://cta-redmine.irap.omp.eu/projects/gammalib/wiki/</a:t>
            </a:r>
            <a:r>
              <a:rPr lang="en-US" dirty="0" smtClean="0">
                <a:hlinkClick r:id="rId3"/>
              </a:rPr>
              <a:t>Contributing_to_GammaLib</a:t>
            </a:r>
            <a:r>
              <a:rPr lang="en-US" dirty="0" smtClean="0"/>
              <a:t> </a:t>
            </a:r>
            <a:endParaRPr lang="en-GB" dirty="0"/>
          </a:p>
        </p:txBody>
      </p:sp>
      <p:sp>
        <p:nvSpPr>
          <p:cNvPr id="10" name="ZoneTexte 9"/>
          <p:cNvSpPr txBox="1"/>
          <p:nvPr/>
        </p:nvSpPr>
        <p:spPr>
          <a:xfrm>
            <a:off x="2852483" y="1087986"/>
            <a:ext cx="3285612" cy="307777"/>
          </a:xfrm>
          <a:prstGeom prst="rect">
            <a:avLst/>
          </a:prstGeom>
          <a:noFill/>
        </p:spPr>
        <p:txBody>
          <a:bodyPr wrap="none" rtlCol="0">
            <a:spAutoFit/>
          </a:bodyPr>
          <a:lstStyle/>
          <a:p>
            <a:r>
              <a:rPr lang="fr-FR" sz="1400" dirty="0" smtClean="0"/>
              <a:t>compiles code (</a:t>
            </a:r>
            <a:r>
              <a:rPr lang="fr-FR" sz="1400" dirty="0" err="1" smtClean="0"/>
              <a:t>using</a:t>
            </a:r>
            <a:r>
              <a:rPr lang="fr-FR" sz="1400" dirty="0" smtClean="0"/>
              <a:t> 4 </a:t>
            </a:r>
            <a:r>
              <a:rPr lang="fr-FR" sz="1400" dirty="0" err="1" smtClean="0"/>
              <a:t>cores</a:t>
            </a:r>
            <a:r>
              <a:rPr lang="fr-FR" sz="1400" dirty="0" smtClean="0"/>
              <a:t> </a:t>
            </a:r>
            <a:r>
              <a:rPr lang="fr-FR" sz="1400" dirty="0" err="1" smtClean="0"/>
              <a:t>at</a:t>
            </a:r>
            <a:r>
              <a:rPr lang="fr-FR" sz="1400" dirty="0" smtClean="0"/>
              <a:t> maximum)</a:t>
            </a:r>
            <a:endParaRPr lang="en-GB" sz="1400" dirty="0"/>
          </a:p>
        </p:txBody>
      </p:sp>
      <p:cxnSp>
        <p:nvCxnSpPr>
          <p:cNvPr id="13" name="Connecteur droit avec flèche 12"/>
          <p:cNvCxnSpPr>
            <a:stCxn id="21" idx="1"/>
          </p:cNvCxnSpPr>
          <p:nvPr/>
        </p:nvCxnSpPr>
        <p:spPr>
          <a:xfrm flipH="1">
            <a:off x="2133600" y="1508575"/>
            <a:ext cx="7188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H="1">
            <a:off x="1968501" y="1241875"/>
            <a:ext cx="8839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2852483" y="1354686"/>
            <a:ext cx="2882971" cy="307777"/>
          </a:xfrm>
          <a:prstGeom prst="rect">
            <a:avLst/>
          </a:prstGeom>
          <a:noFill/>
        </p:spPr>
        <p:txBody>
          <a:bodyPr wrap="none" rtlCol="0">
            <a:spAutoFit/>
          </a:bodyPr>
          <a:lstStyle/>
          <a:p>
            <a:r>
              <a:rPr lang="fr-FR" sz="1400" dirty="0" smtClean="0"/>
              <a:t>compiles and </a:t>
            </a:r>
            <a:r>
              <a:rPr lang="fr-FR" sz="1400" dirty="0" err="1" smtClean="0"/>
              <a:t>executes</a:t>
            </a:r>
            <a:r>
              <a:rPr lang="fr-FR" sz="1400" dirty="0" smtClean="0"/>
              <a:t> unit test code</a:t>
            </a:r>
            <a:endParaRPr lang="en-GB" sz="1400" dirty="0"/>
          </a:p>
        </p:txBody>
      </p:sp>
      <p:cxnSp>
        <p:nvCxnSpPr>
          <p:cNvPr id="24" name="Connecteur droit avec flèche 23"/>
          <p:cNvCxnSpPr>
            <a:stCxn id="25" idx="1"/>
          </p:cNvCxnSpPr>
          <p:nvPr/>
        </p:nvCxnSpPr>
        <p:spPr>
          <a:xfrm flipH="1">
            <a:off x="2247901" y="6105975"/>
            <a:ext cx="7188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2966783" y="5952086"/>
            <a:ext cx="2634092" cy="307777"/>
          </a:xfrm>
          <a:prstGeom prst="rect">
            <a:avLst/>
          </a:prstGeom>
          <a:noFill/>
        </p:spPr>
        <p:txBody>
          <a:bodyPr wrap="none" rtlCol="0">
            <a:spAutoFit/>
          </a:bodyPr>
          <a:lstStyle/>
          <a:p>
            <a:r>
              <a:rPr lang="fr-FR" sz="1400" dirty="0" err="1"/>
              <a:t>i</a:t>
            </a:r>
            <a:r>
              <a:rPr lang="fr-FR" sz="1400" dirty="0" err="1" smtClean="0"/>
              <a:t>nstalls</a:t>
            </a:r>
            <a:r>
              <a:rPr lang="fr-FR" sz="1400" dirty="0" smtClean="0"/>
              <a:t> code (copy of </a:t>
            </a:r>
            <a:r>
              <a:rPr lang="fr-FR" sz="1400" dirty="0" err="1" smtClean="0"/>
              <a:t>build</a:t>
            </a:r>
            <a:r>
              <a:rPr lang="fr-FR" sz="1400" dirty="0" smtClean="0"/>
              <a:t> </a:t>
            </a:r>
            <a:r>
              <a:rPr lang="fr-FR" sz="1400" dirty="0" err="1" smtClean="0"/>
              <a:t>result</a:t>
            </a:r>
            <a:r>
              <a:rPr lang="fr-FR" sz="1400" dirty="0" smtClean="0"/>
              <a:t>)</a:t>
            </a:r>
            <a:endParaRPr lang="en-GB" sz="1400" dirty="0"/>
          </a:p>
        </p:txBody>
      </p:sp>
      <p:sp>
        <p:nvSpPr>
          <p:cNvPr id="26" name="ZoneTexte 25"/>
          <p:cNvSpPr txBox="1"/>
          <p:nvPr/>
        </p:nvSpPr>
        <p:spPr>
          <a:xfrm>
            <a:off x="6553200" y="1251850"/>
            <a:ext cx="2476500" cy="3354765"/>
          </a:xfrm>
          <a:prstGeom prst="rect">
            <a:avLst/>
          </a:prstGeom>
          <a:noFill/>
        </p:spPr>
        <p:txBody>
          <a:bodyPr wrap="square" rtlCol="0">
            <a:spAutoFit/>
          </a:bodyPr>
          <a:lstStyle/>
          <a:p>
            <a:r>
              <a:rPr lang="en-GB" b="1" dirty="0" smtClean="0"/>
              <a:t>Note:</a:t>
            </a:r>
            <a:r>
              <a:rPr lang="en-GB" dirty="0" smtClean="0"/>
              <a:t> if you switch branches you may need to issue</a:t>
            </a:r>
            <a:br>
              <a:rPr lang="en-GB" dirty="0" smtClean="0"/>
            </a:br>
            <a:r>
              <a:rPr lang="en-GB" sz="1600" dirty="0" smtClean="0">
                <a:solidFill>
                  <a:srgbClr val="3366FF"/>
                </a:solidFill>
                <a:latin typeface="Courier"/>
                <a:cs typeface="Courier"/>
              </a:rPr>
              <a:t>$ make clean</a:t>
            </a:r>
          </a:p>
          <a:p>
            <a:r>
              <a:rPr lang="en-GB" sz="1600" dirty="0" smtClean="0">
                <a:solidFill>
                  <a:srgbClr val="3366FF"/>
                </a:solidFill>
                <a:latin typeface="Courier"/>
                <a:cs typeface="Courier"/>
              </a:rPr>
              <a:t>$ make </a:t>
            </a:r>
            <a:r>
              <a:rPr lang="fr-FR" sz="1600" dirty="0" smtClean="0">
                <a:solidFill>
                  <a:srgbClr val="3366FF"/>
                </a:solidFill>
                <a:latin typeface="Courier"/>
                <a:cs typeface="Courier"/>
              </a:rPr>
              <a:t>–</a:t>
            </a:r>
            <a:r>
              <a:rPr lang="en-GB" sz="1600" dirty="0" smtClean="0">
                <a:solidFill>
                  <a:srgbClr val="3366FF"/>
                </a:solidFill>
                <a:latin typeface="Courier"/>
                <a:cs typeface="Courier"/>
              </a:rPr>
              <a:t>j4</a:t>
            </a:r>
          </a:p>
          <a:p>
            <a:r>
              <a:rPr lang="fr-FR" dirty="0"/>
              <a:t>f</a:t>
            </a:r>
            <a:r>
              <a:rPr lang="en-GB" dirty="0" smtClean="0"/>
              <a:t>or a full </a:t>
            </a:r>
            <a:r>
              <a:rPr lang="en-GB" dirty="0" err="1" smtClean="0"/>
              <a:t>recompliation</a:t>
            </a:r>
            <a:r>
              <a:rPr lang="en-GB" dirty="0" smtClean="0"/>
              <a:t> of the library. Also, if some symbols are missing when doing a unit check, make a full recompilation (and get some coffee).</a:t>
            </a:r>
            <a:endParaRPr lang="en-GB" dirty="0"/>
          </a:p>
        </p:txBody>
      </p:sp>
    </p:spTree>
    <p:extLst>
      <p:ext uri="{BB962C8B-B14F-4D97-AF65-F5344CB8AC3E}">
        <p14:creationId xmlns:p14="http://schemas.microsoft.com/office/powerpoint/2010/main" val="40107739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Why coding conventions?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24</a:t>
            </a:fld>
            <a:endParaRPr lang="fr-FR" dirty="0"/>
          </a:p>
        </p:txBody>
      </p:sp>
      <p:sp>
        <p:nvSpPr>
          <p:cNvPr id="11" name="ZoneTexte 10"/>
          <p:cNvSpPr txBox="1"/>
          <p:nvPr/>
        </p:nvSpPr>
        <p:spPr>
          <a:xfrm>
            <a:off x="296920" y="880928"/>
            <a:ext cx="8643880" cy="5355313"/>
          </a:xfrm>
          <a:prstGeom prst="rect">
            <a:avLst/>
          </a:prstGeom>
          <a:noFill/>
        </p:spPr>
        <p:txBody>
          <a:bodyPr wrap="square" rtlCol="0">
            <a:spAutoFit/>
          </a:bodyPr>
          <a:lstStyle/>
          <a:p>
            <a:r>
              <a:rPr lang="en-GB" b="1" dirty="0" smtClean="0">
                <a:solidFill>
                  <a:srgbClr val="3366FF"/>
                </a:solidFill>
              </a:rPr>
              <a:t>From </a:t>
            </a:r>
            <a:r>
              <a:rPr lang="en-US" b="1" dirty="0">
                <a:solidFill>
                  <a:srgbClr val="3366FF"/>
                </a:solidFill>
              </a:rPr>
              <a:t>the Java Programming Language, Sun </a:t>
            </a:r>
            <a:r>
              <a:rPr lang="en-US" b="1" dirty="0" smtClean="0">
                <a:solidFill>
                  <a:srgbClr val="3366FF"/>
                </a:solidFill>
              </a:rPr>
              <a:t>Microsystems:</a:t>
            </a:r>
            <a:endParaRPr lang="en-US" b="1" dirty="0">
              <a:solidFill>
                <a:srgbClr val="3366FF"/>
              </a:solidFill>
            </a:endParaRPr>
          </a:p>
          <a:p>
            <a:r>
              <a:rPr lang="en-US" i="1" dirty="0"/>
              <a:t>Code conventions are important to programmers for a number of reasons:</a:t>
            </a:r>
          </a:p>
          <a:p>
            <a:pPr marL="285750" indent="-285750">
              <a:buFont typeface="Arial"/>
              <a:buChar char="•"/>
            </a:pPr>
            <a:r>
              <a:rPr lang="en-US" i="1" dirty="0"/>
              <a:t>40%-80% of the </a:t>
            </a:r>
            <a:r>
              <a:rPr lang="en-US" b="1" i="1" dirty="0"/>
              <a:t>lifetime cost </a:t>
            </a:r>
            <a:r>
              <a:rPr lang="en-US" i="1" dirty="0"/>
              <a:t>of a piece of software goes to maintenance</a:t>
            </a:r>
            <a:r>
              <a:rPr lang="en-US" i="1" dirty="0" smtClean="0"/>
              <a:t>.</a:t>
            </a:r>
            <a:endParaRPr lang="en-US" i="1" dirty="0"/>
          </a:p>
          <a:p>
            <a:pPr marL="285750" indent="-285750">
              <a:buFont typeface="Arial"/>
              <a:buChar char="•"/>
            </a:pPr>
            <a:r>
              <a:rPr lang="en-US" i="1" dirty="0"/>
              <a:t>Hardly any software is </a:t>
            </a:r>
            <a:r>
              <a:rPr lang="en-US" b="1" i="1" dirty="0"/>
              <a:t>maintained</a:t>
            </a:r>
            <a:r>
              <a:rPr lang="en-US" i="1" dirty="0"/>
              <a:t> for its whole life by the original author.</a:t>
            </a:r>
          </a:p>
          <a:p>
            <a:pPr marL="285750" indent="-285750">
              <a:buFont typeface="Arial"/>
              <a:buChar char="•"/>
            </a:pPr>
            <a:r>
              <a:rPr lang="en-US" i="1" dirty="0"/>
              <a:t>Code conventions improve the </a:t>
            </a:r>
            <a:r>
              <a:rPr lang="en-US" b="1" i="1" dirty="0"/>
              <a:t>readability</a:t>
            </a:r>
            <a:r>
              <a:rPr lang="en-US" i="1" dirty="0"/>
              <a:t> of the software, allowing engineers to </a:t>
            </a:r>
            <a:r>
              <a:rPr lang="en-US" b="1" i="1" dirty="0"/>
              <a:t>understand new code more quickly and thoroughly</a:t>
            </a:r>
            <a:r>
              <a:rPr lang="en-US" i="1" dirty="0"/>
              <a:t>.</a:t>
            </a:r>
          </a:p>
          <a:p>
            <a:pPr marL="285750" indent="-285750">
              <a:buFont typeface="Arial"/>
              <a:buChar char="•"/>
            </a:pPr>
            <a:r>
              <a:rPr lang="en-US" i="1" dirty="0"/>
              <a:t>If you ship your source code as a product, you need to make sure it is as </a:t>
            </a:r>
            <a:r>
              <a:rPr lang="en-US" b="1" i="1" dirty="0"/>
              <a:t>well packaged</a:t>
            </a:r>
            <a:r>
              <a:rPr lang="en-US" i="1" dirty="0"/>
              <a:t> and </a:t>
            </a:r>
            <a:r>
              <a:rPr lang="en-US" b="1" i="1" dirty="0"/>
              <a:t>clean</a:t>
            </a:r>
            <a:r>
              <a:rPr lang="en-US" i="1" dirty="0"/>
              <a:t> as any other product you create</a:t>
            </a:r>
            <a:r>
              <a:rPr lang="en-US" i="1" dirty="0" smtClean="0"/>
              <a:t>.</a:t>
            </a:r>
          </a:p>
          <a:p>
            <a:endParaRPr lang="en-US" dirty="0"/>
          </a:p>
          <a:p>
            <a:r>
              <a:rPr lang="en-US" b="1" dirty="0" smtClean="0">
                <a:solidFill>
                  <a:srgbClr val="3366FF"/>
                </a:solidFill>
              </a:rPr>
              <a:t>Is there a unique and best C++ style?</a:t>
            </a:r>
          </a:p>
          <a:p>
            <a:r>
              <a:rPr lang="en-US" i="1" dirty="0" smtClean="0"/>
              <a:t>Coding style can affect performance and even code correctness, but there are also rules that mainly affect readability (indentation, placement of brackets, etc.), hence coding style is also a matter of taste (you can certainly argue endless nights about the best coding style).</a:t>
            </a:r>
            <a:endParaRPr lang="en-US" dirty="0" smtClean="0"/>
          </a:p>
          <a:p>
            <a:endParaRPr lang="en-US" dirty="0"/>
          </a:p>
          <a:p>
            <a:r>
              <a:rPr lang="en-US" b="1" dirty="0" smtClean="0">
                <a:solidFill>
                  <a:srgbClr val="3366FF"/>
                </a:solidFill>
              </a:rPr>
              <a:t>Take home message:</a:t>
            </a:r>
          </a:p>
          <a:p>
            <a:r>
              <a:rPr lang="en-US" dirty="0" err="1" smtClean="0"/>
              <a:t>GammaLib</a:t>
            </a:r>
            <a:r>
              <a:rPr lang="en-US" dirty="0" smtClean="0"/>
              <a:t> and </a:t>
            </a:r>
            <a:r>
              <a:rPr lang="en-US" dirty="0" err="1" smtClean="0"/>
              <a:t>ctools</a:t>
            </a:r>
            <a:r>
              <a:rPr lang="en-US" dirty="0" smtClean="0"/>
              <a:t> are </a:t>
            </a:r>
            <a:r>
              <a:rPr lang="en-US" dirty="0"/>
              <a:t>both </a:t>
            </a:r>
            <a:r>
              <a:rPr lang="en-US" dirty="0" smtClean="0"/>
              <a:t>developed following coding conventions. Please follow them as good as you can as they may prevent errors, can lead to better code, and will help newcomers to understand the code base.</a:t>
            </a:r>
          </a:p>
        </p:txBody>
      </p:sp>
    </p:spTree>
    <p:extLst>
      <p:ext uri="{BB962C8B-B14F-4D97-AF65-F5344CB8AC3E}">
        <p14:creationId xmlns:p14="http://schemas.microsoft.com/office/powerpoint/2010/main" val="30630479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General coding rules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25</a:t>
            </a:fld>
            <a:endParaRPr lang="fr-FR" dirty="0"/>
          </a:p>
        </p:txBody>
      </p:sp>
      <p:sp>
        <p:nvSpPr>
          <p:cNvPr id="5" name="ZoneTexte 4"/>
          <p:cNvSpPr txBox="1"/>
          <p:nvPr/>
        </p:nvSpPr>
        <p:spPr>
          <a:xfrm>
            <a:off x="2178736" y="614990"/>
            <a:ext cx="4785535" cy="369332"/>
          </a:xfrm>
          <a:prstGeom prst="rect">
            <a:avLst/>
          </a:prstGeom>
          <a:noFill/>
        </p:spPr>
        <p:txBody>
          <a:bodyPr wrap="none" rtlCol="0">
            <a:spAutoFit/>
          </a:bodyPr>
          <a:lstStyle/>
          <a:p>
            <a:r>
              <a:rPr lang="en-GB" dirty="0" smtClean="0"/>
              <a:t>(apply to </a:t>
            </a:r>
            <a:r>
              <a:rPr lang="en-GB" dirty="0" err="1" smtClean="0"/>
              <a:t>GammaLib</a:t>
            </a:r>
            <a:r>
              <a:rPr lang="en-GB" dirty="0" smtClean="0"/>
              <a:t> and </a:t>
            </a:r>
            <a:r>
              <a:rPr lang="en-GB" dirty="0" err="1" smtClean="0"/>
              <a:t>ctools</a:t>
            </a:r>
            <a:r>
              <a:rPr lang="en-GB" dirty="0" smtClean="0"/>
              <a:t>; </a:t>
            </a:r>
            <a:r>
              <a:rPr lang="en-GB" b="1" dirty="0" smtClean="0"/>
              <a:t>will be enforced</a:t>
            </a:r>
            <a:r>
              <a:rPr lang="en-GB" dirty="0" smtClean="0"/>
              <a:t>)</a:t>
            </a:r>
            <a:endParaRPr lang="en-GB" dirty="0"/>
          </a:p>
        </p:txBody>
      </p:sp>
      <p:pic>
        <p:nvPicPr>
          <p:cNvPr id="6" name="Image 5"/>
          <p:cNvPicPr>
            <a:picLocks noChangeAspect="1"/>
          </p:cNvPicPr>
          <p:nvPr/>
        </p:nvPicPr>
        <p:blipFill>
          <a:blip r:embed="rId2"/>
          <a:stretch>
            <a:fillRect/>
          </a:stretch>
        </p:blipFill>
        <p:spPr>
          <a:xfrm>
            <a:off x="638976" y="3302000"/>
            <a:ext cx="1727200" cy="1270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3"/>
          <a:stretch>
            <a:fillRect/>
          </a:stretch>
        </p:blipFill>
        <p:spPr>
          <a:xfrm>
            <a:off x="4667250" y="3352800"/>
            <a:ext cx="2781300" cy="68580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stretch>
            <a:fillRect/>
          </a:stretch>
        </p:blipFill>
        <p:spPr>
          <a:xfrm>
            <a:off x="4592161" y="5092700"/>
            <a:ext cx="2260600" cy="635000"/>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5"/>
          <a:stretch>
            <a:fillRect/>
          </a:stretch>
        </p:blipFill>
        <p:spPr>
          <a:xfrm>
            <a:off x="635000" y="5080000"/>
            <a:ext cx="3657600" cy="647700"/>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571500" y="1377434"/>
            <a:ext cx="4185761" cy="1477328"/>
          </a:xfrm>
          <a:prstGeom prst="rect">
            <a:avLst/>
          </a:prstGeom>
          <a:noFill/>
        </p:spPr>
        <p:txBody>
          <a:bodyPr wrap="none" rtlCol="0">
            <a:spAutoFit/>
          </a:bodyPr>
          <a:lstStyle/>
          <a:p>
            <a:r>
              <a:rPr lang="en-GB" b="1" dirty="0" smtClean="0">
                <a:solidFill>
                  <a:srgbClr val="3366FF"/>
                </a:solidFill>
              </a:rPr>
              <a:t>Code format</a:t>
            </a:r>
          </a:p>
          <a:p>
            <a:pPr marL="285750" indent="-285750">
              <a:buFont typeface="Arial"/>
              <a:buChar char="•"/>
            </a:pPr>
            <a:r>
              <a:rPr lang="en-GB" dirty="0" smtClean="0"/>
              <a:t>Blocks are indented by 4 characters</a:t>
            </a:r>
          </a:p>
          <a:p>
            <a:pPr marL="285750" indent="-285750">
              <a:buFont typeface="Arial"/>
              <a:buChar char="•"/>
            </a:pPr>
            <a:r>
              <a:rPr lang="en-GB" dirty="0" smtClean="0"/>
              <a:t>No tabs, use spaces</a:t>
            </a:r>
          </a:p>
          <a:p>
            <a:pPr marL="285750" indent="-285750">
              <a:buFont typeface="Arial"/>
              <a:buChar char="•"/>
            </a:pPr>
            <a:r>
              <a:rPr lang="en-GB" dirty="0" smtClean="0"/>
              <a:t>Try to not exceed 80 characters per line</a:t>
            </a:r>
          </a:p>
          <a:p>
            <a:pPr marL="285750" indent="-285750">
              <a:buFont typeface="Arial"/>
              <a:buChar char="•"/>
            </a:pPr>
            <a:r>
              <a:rPr lang="en-GB" dirty="0" smtClean="0"/>
              <a:t>Separate by spaces, e.g. </a:t>
            </a:r>
            <a:endParaRPr lang="en-GB" dirty="0"/>
          </a:p>
        </p:txBody>
      </p:sp>
      <p:pic>
        <p:nvPicPr>
          <p:cNvPr id="13" name="Image 12"/>
          <p:cNvPicPr>
            <a:picLocks noChangeAspect="1"/>
          </p:cNvPicPr>
          <p:nvPr/>
        </p:nvPicPr>
        <p:blipFill>
          <a:blip r:embed="rId6"/>
          <a:stretch>
            <a:fillRect/>
          </a:stretch>
        </p:blipFill>
        <p:spPr>
          <a:xfrm>
            <a:off x="3251200" y="2575362"/>
            <a:ext cx="1079500" cy="241300"/>
          </a:xfrm>
          <a:prstGeom prst="rect">
            <a:avLst/>
          </a:prstGeom>
        </p:spPr>
      </p:pic>
      <p:sp>
        <p:nvSpPr>
          <p:cNvPr id="16" name="ZoneTexte 15"/>
          <p:cNvSpPr txBox="1"/>
          <p:nvPr/>
        </p:nvSpPr>
        <p:spPr>
          <a:xfrm>
            <a:off x="571500" y="4736068"/>
            <a:ext cx="1691727" cy="369332"/>
          </a:xfrm>
          <a:prstGeom prst="rect">
            <a:avLst/>
          </a:prstGeom>
          <a:noFill/>
        </p:spPr>
        <p:txBody>
          <a:bodyPr wrap="none" rtlCol="0">
            <a:spAutoFit/>
          </a:bodyPr>
          <a:lstStyle/>
          <a:p>
            <a:r>
              <a:rPr lang="en-GB" b="1" dirty="0" smtClean="0">
                <a:solidFill>
                  <a:srgbClr val="3366FF"/>
                </a:solidFill>
              </a:rPr>
              <a:t>Code alignment</a:t>
            </a:r>
            <a:endParaRPr lang="en-GB" b="1" dirty="0">
              <a:solidFill>
                <a:srgbClr val="3366FF"/>
              </a:solidFill>
            </a:endParaRPr>
          </a:p>
        </p:txBody>
      </p:sp>
      <p:sp>
        <p:nvSpPr>
          <p:cNvPr id="17" name="ZoneTexte 16"/>
          <p:cNvSpPr txBox="1"/>
          <p:nvPr/>
        </p:nvSpPr>
        <p:spPr>
          <a:xfrm>
            <a:off x="571500" y="2983468"/>
            <a:ext cx="1731176" cy="369332"/>
          </a:xfrm>
          <a:prstGeom prst="rect">
            <a:avLst/>
          </a:prstGeom>
          <a:noFill/>
        </p:spPr>
        <p:txBody>
          <a:bodyPr wrap="none" rtlCol="0">
            <a:spAutoFit/>
          </a:bodyPr>
          <a:lstStyle/>
          <a:p>
            <a:r>
              <a:rPr lang="en-GB" b="1" dirty="0" smtClean="0">
                <a:solidFill>
                  <a:srgbClr val="3366FF"/>
                </a:solidFill>
              </a:rPr>
              <a:t>Function format</a:t>
            </a:r>
            <a:endParaRPr lang="en-GB" b="1" dirty="0">
              <a:solidFill>
                <a:srgbClr val="3366FF"/>
              </a:solidFill>
            </a:endParaRPr>
          </a:p>
        </p:txBody>
      </p:sp>
      <p:sp>
        <p:nvSpPr>
          <p:cNvPr id="18" name="ZoneTexte 17"/>
          <p:cNvSpPr txBox="1"/>
          <p:nvPr/>
        </p:nvSpPr>
        <p:spPr>
          <a:xfrm>
            <a:off x="4609082" y="2983468"/>
            <a:ext cx="1415359" cy="369332"/>
          </a:xfrm>
          <a:prstGeom prst="rect">
            <a:avLst/>
          </a:prstGeom>
          <a:noFill/>
        </p:spPr>
        <p:txBody>
          <a:bodyPr wrap="none" rtlCol="0">
            <a:spAutoFit/>
          </a:bodyPr>
          <a:lstStyle/>
          <a:p>
            <a:r>
              <a:rPr lang="en-GB" b="1" dirty="0" smtClean="0">
                <a:solidFill>
                  <a:srgbClr val="3366FF"/>
                </a:solidFill>
              </a:rPr>
              <a:t>Block format</a:t>
            </a:r>
            <a:endParaRPr lang="en-GB" b="1" dirty="0">
              <a:solidFill>
                <a:srgbClr val="3366FF"/>
              </a:solidFill>
            </a:endParaRPr>
          </a:p>
        </p:txBody>
      </p:sp>
      <p:sp>
        <p:nvSpPr>
          <p:cNvPr id="14" name="ZoneTexte 13"/>
          <p:cNvSpPr txBox="1"/>
          <p:nvPr/>
        </p:nvSpPr>
        <p:spPr>
          <a:xfrm>
            <a:off x="6801961" y="2662773"/>
            <a:ext cx="2288870" cy="307777"/>
          </a:xfrm>
          <a:prstGeom prst="rect">
            <a:avLst/>
          </a:prstGeom>
          <a:noFill/>
        </p:spPr>
        <p:txBody>
          <a:bodyPr wrap="none" rtlCol="0">
            <a:spAutoFit/>
          </a:bodyPr>
          <a:lstStyle/>
          <a:p>
            <a:r>
              <a:rPr lang="en-GB" sz="1400" dirty="0" smtClean="0"/>
              <a:t>Curly opening bracket at end</a:t>
            </a:r>
            <a:endParaRPr lang="en-GB" sz="1400" dirty="0"/>
          </a:p>
        </p:txBody>
      </p:sp>
      <p:cxnSp>
        <p:nvCxnSpPr>
          <p:cNvPr id="19" name="Connecteur droit avec flèche 18"/>
          <p:cNvCxnSpPr>
            <a:stCxn id="14" idx="2"/>
          </p:cNvCxnSpPr>
          <p:nvPr/>
        </p:nvCxnSpPr>
        <p:spPr>
          <a:xfrm flipH="1">
            <a:off x="7397754" y="2970550"/>
            <a:ext cx="548642" cy="394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2651513" y="3421390"/>
            <a:ext cx="1783574" cy="523220"/>
          </a:xfrm>
          <a:prstGeom prst="rect">
            <a:avLst/>
          </a:prstGeom>
          <a:noFill/>
        </p:spPr>
        <p:txBody>
          <a:bodyPr wrap="none" rtlCol="0">
            <a:spAutoFit/>
          </a:bodyPr>
          <a:lstStyle/>
          <a:p>
            <a:r>
              <a:rPr lang="en-GB" sz="1400" dirty="0" smtClean="0"/>
              <a:t>Curly opening bracket</a:t>
            </a:r>
            <a:br>
              <a:rPr lang="en-GB" sz="1400" dirty="0" smtClean="0"/>
            </a:br>
            <a:r>
              <a:rPr lang="fr-FR" sz="1400" dirty="0" smtClean="0"/>
              <a:t>a</a:t>
            </a:r>
            <a:r>
              <a:rPr lang="en-GB" sz="1400" dirty="0" smtClean="0"/>
              <a:t>t new line</a:t>
            </a:r>
            <a:endParaRPr lang="en-GB" sz="1400" dirty="0"/>
          </a:p>
        </p:txBody>
      </p:sp>
      <p:cxnSp>
        <p:nvCxnSpPr>
          <p:cNvPr id="24" name="Connecteur droit avec flèche 23"/>
          <p:cNvCxnSpPr>
            <a:stCxn id="23" idx="1"/>
          </p:cNvCxnSpPr>
          <p:nvPr/>
        </p:nvCxnSpPr>
        <p:spPr>
          <a:xfrm flipH="1">
            <a:off x="863601" y="3683000"/>
            <a:ext cx="17879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516498" y="1408668"/>
            <a:ext cx="2706690" cy="646331"/>
          </a:xfrm>
          <a:prstGeom prst="rect">
            <a:avLst/>
          </a:prstGeom>
          <a:noFill/>
        </p:spPr>
        <p:txBody>
          <a:bodyPr wrap="none" rtlCol="0">
            <a:spAutoFit/>
          </a:bodyPr>
          <a:lstStyle/>
          <a:p>
            <a:r>
              <a:rPr lang="en-GB" b="1" dirty="0" smtClean="0"/>
              <a:t>Use C++98 standard</a:t>
            </a:r>
            <a:br>
              <a:rPr lang="en-GB" b="1" dirty="0" smtClean="0"/>
            </a:br>
            <a:r>
              <a:rPr lang="en-GB" b="1" dirty="0" smtClean="0"/>
              <a:t>Do not use C++11 features</a:t>
            </a:r>
            <a:endParaRPr lang="en-GB" b="1" dirty="0"/>
          </a:p>
        </p:txBody>
      </p:sp>
      <p:cxnSp>
        <p:nvCxnSpPr>
          <p:cNvPr id="29" name="Connecteur droit avec flèche 28"/>
          <p:cNvCxnSpPr/>
          <p:nvPr/>
        </p:nvCxnSpPr>
        <p:spPr>
          <a:xfrm flipH="1" flipV="1">
            <a:off x="6195657" y="3944610"/>
            <a:ext cx="357543" cy="373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6515100" y="4124523"/>
            <a:ext cx="2342258" cy="738664"/>
          </a:xfrm>
          <a:prstGeom prst="rect">
            <a:avLst/>
          </a:prstGeom>
          <a:noFill/>
        </p:spPr>
        <p:txBody>
          <a:bodyPr wrap="none" rtlCol="0">
            <a:spAutoFit/>
          </a:bodyPr>
          <a:lstStyle/>
          <a:p>
            <a:r>
              <a:rPr lang="en-GB" sz="1400" dirty="0" smtClean="0"/>
              <a:t>Always use brackets if a block</a:t>
            </a:r>
            <a:br>
              <a:rPr lang="en-GB" sz="1400" dirty="0" smtClean="0"/>
            </a:br>
            <a:r>
              <a:rPr lang="en-GB" sz="1400" dirty="0" smtClean="0"/>
              <a:t>splits over more than a single</a:t>
            </a:r>
            <a:br>
              <a:rPr lang="en-GB" sz="1400" dirty="0" smtClean="0"/>
            </a:br>
            <a:r>
              <a:rPr lang="en-GB" sz="1400" dirty="0" smtClean="0"/>
              <a:t>line</a:t>
            </a:r>
            <a:endParaRPr lang="en-GB" sz="1400" dirty="0"/>
          </a:p>
        </p:txBody>
      </p:sp>
    </p:spTree>
    <p:extLst>
      <p:ext uri="{BB962C8B-B14F-4D97-AF65-F5344CB8AC3E}">
        <p14:creationId xmlns:p14="http://schemas.microsoft.com/office/powerpoint/2010/main" val="18445793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C++ classes (.</a:t>
            </a:r>
            <a:r>
              <a:rPr lang="en-US" sz="3600" b="1" dirty="0" err="1" smtClean="0">
                <a:solidFill>
                  <a:schemeClr val="tx2">
                    <a:lumMod val="60000"/>
                    <a:lumOff val="40000"/>
                  </a:schemeClr>
                </a:solidFill>
              </a:rPr>
              <a:t>hpp</a:t>
            </a:r>
            <a:r>
              <a:rPr lang="en-US" sz="3600" b="1" dirty="0" smtClean="0">
                <a:solidFill>
                  <a:schemeClr val="tx2">
                    <a:lumMod val="60000"/>
                    <a:lumOff val="40000"/>
                  </a:schemeClr>
                </a:solidFill>
              </a:rPr>
              <a:t> file) - definition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26</a:t>
            </a:fld>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000" y="688773"/>
            <a:ext cx="3054350" cy="5667577"/>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4471521" y="676073"/>
            <a:ext cx="3255919" cy="338554"/>
          </a:xfrm>
          <a:prstGeom prst="rect">
            <a:avLst/>
          </a:prstGeom>
          <a:noFill/>
        </p:spPr>
        <p:txBody>
          <a:bodyPr wrap="none" rtlCol="0">
            <a:spAutoFit/>
          </a:bodyPr>
          <a:lstStyle/>
          <a:p>
            <a:r>
              <a:rPr lang="en-GB" sz="1600" dirty="0" smtClean="0"/>
              <a:t>File name and short class description</a:t>
            </a:r>
            <a:endParaRPr lang="en-GB" sz="1600" dirty="0"/>
          </a:p>
        </p:txBody>
      </p:sp>
      <p:cxnSp>
        <p:nvCxnSpPr>
          <p:cNvPr id="20" name="Connecteur droit avec flèche 19"/>
          <p:cNvCxnSpPr>
            <a:stCxn id="12" idx="1"/>
          </p:cNvCxnSpPr>
          <p:nvPr/>
        </p:nvCxnSpPr>
        <p:spPr>
          <a:xfrm flipH="1">
            <a:off x="3238500" y="845350"/>
            <a:ext cx="12330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4471521" y="1014627"/>
            <a:ext cx="3130484" cy="584776"/>
          </a:xfrm>
          <a:prstGeom prst="rect">
            <a:avLst/>
          </a:prstGeom>
          <a:noFill/>
        </p:spPr>
        <p:txBody>
          <a:bodyPr wrap="none" rtlCol="0">
            <a:spAutoFit/>
          </a:bodyPr>
          <a:lstStyle/>
          <a:p>
            <a:r>
              <a:rPr lang="en-GB" sz="1600" dirty="0" smtClean="0"/>
              <a:t>Dates from creation to last editing;</a:t>
            </a:r>
          </a:p>
          <a:p>
            <a:r>
              <a:rPr lang="en-GB" sz="1600" dirty="0" smtClean="0"/>
              <a:t>Person who created the file initially</a:t>
            </a:r>
            <a:endParaRPr lang="en-GB" sz="1600" dirty="0"/>
          </a:p>
        </p:txBody>
      </p:sp>
      <p:cxnSp>
        <p:nvCxnSpPr>
          <p:cNvPr id="30" name="Connecteur droit avec flèche 29"/>
          <p:cNvCxnSpPr>
            <a:stCxn id="29" idx="1"/>
          </p:cNvCxnSpPr>
          <p:nvPr/>
        </p:nvCxnSpPr>
        <p:spPr>
          <a:xfrm flipH="1" flipV="1">
            <a:off x="3124201" y="997750"/>
            <a:ext cx="1347320" cy="309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4471521" y="1599403"/>
            <a:ext cx="1637588" cy="338554"/>
          </a:xfrm>
          <a:prstGeom prst="rect">
            <a:avLst/>
          </a:prstGeom>
          <a:noFill/>
        </p:spPr>
        <p:txBody>
          <a:bodyPr wrap="none" rtlCol="0">
            <a:spAutoFit/>
          </a:bodyPr>
          <a:lstStyle/>
          <a:p>
            <a:r>
              <a:rPr lang="en-GB" sz="1600" dirty="0" smtClean="0"/>
              <a:t>Copyright (GPL 3)</a:t>
            </a:r>
            <a:endParaRPr lang="en-GB" sz="1600" dirty="0"/>
          </a:p>
        </p:txBody>
      </p:sp>
      <p:cxnSp>
        <p:nvCxnSpPr>
          <p:cNvPr id="35" name="Connecteur droit avec flèche 34"/>
          <p:cNvCxnSpPr>
            <a:stCxn id="34" idx="1"/>
          </p:cNvCxnSpPr>
          <p:nvPr/>
        </p:nvCxnSpPr>
        <p:spPr>
          <a:xfrm flipH="1">
            <a:off x="3721100" y="1768680"/>
            <a:ext cx="7504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4547721" y="2272503"/>
            <a:ext cx="4230445" cy="584776"/>
          </a:xfrm>
          <a:prstGeom prst="rect">
            <a:avLst/>
          </a:prstGeom>
          <a:noFill/>
        </p:spPr>
        <p:txBody>
          <a:bodyPr wrap="none" rtlCol="0">
            <a:spAutoFit/>
          </a:bodyPr>
          <a:lstStyle/>
          <a:p>
            <a:r>
              <a:rPr lang="en-GB" sz="1600" dirty="0" smtClean="0"/>
              <a:t>File name, brief description, person who created</a:t>
            </a:r>
            <a:br>
              <a:rPr lang="en-GB" sz="1600" dirty="0" smtClean="0"/>
            </a:br>
            <a:r>
              <a:rPr lang="en-GB" sz="1600" dirty="0" smtClean="0"/>
              <a:t>file (</a:t>
            </a:r>
            <a:r>
              <a:rPr lang="en-GB" sz="1600" dirty="0" err="1" smtClean="0"/>
              <a:t>Doxygen</a:t>
            </a:r>
            <a:r>
              <a:rPr lang="en-GB" sz="1600" dirty="0" smtClean="0"/>
              <a:t> syntax)</a:t>
            </a:r>
            <a:endParaRPr lang="en-GB" sz="1600" dirty="0"/>
          </a:p>
        </p:txBody>
      </p:sp>
      <p:cxnSp>
        <p:nvCxnSpPr>
          <p:cNvPr id="39" name="Connecteur droit avec flèche 38"/>
          <p:cNvCxnSpPr>
            <a:stCxn id="38" idx="1"/>
          </p:cNvCxnSpPr>
          <p:nvPr/>
        </p:nvCxnSpPr>
        <p:spPr>
          <a:xfrm flipH="1">
            <a:off x="2997200" y="2564891"/>
            <a:ext cx="15505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50800" y="4101303"/>
            <a:ext cx="1058303" cy="338554"/>
          </a:xfrm>
          <a:prstGeom prst="rect">
            <a:avLst/>
          </a:prstGeom>
          <a:noFill/>
        </p:spPr>
        <p:txBody>
          <a:bodyPr wrap="none" rtlCol="0">
            <a:spAutoFit/>
          </a:bodyPr>
          <a:lstStyle/>
          <a:p>
            <a:r>
              <a:rPr lang="en-GB" sz="1600" dirty="0" smtClean="0"/>
              <a:t>Protection</a:t>
            </a:r>
            <a:endParaRPr lang="en-GB" sz="1600" dirty="0"/>
          </a:p>
        </p:txBody>
      </p:sp>
      <p:cxnSp>
        <p:nvCxnSpPr>
          <p:cNvPr id="41" name="Connecteur droit avec flèche 40"/>
          <p:cNvCxnSpPr>
            <a:stCxn id="42" idx="0"/>
          </p:cNvCxnSpPr>
          <p:nvPr/>
        </p:nvCxnSpPr>
        <p:spPr>
          <a:xfrm flipV="1">
            <a:off x="478352" y="3009900"/>
            <a:ext cx="529151" cy="10914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stCxn id="42" idx="2"/>
          </p:cNvCxnSpPr>
          <p:nvPr/>
        </p:nvCxnSpPr>
        <p:spPr>
          <a:xfrm>
            <a:off x="478352" y="4439857"/>
            <a:ext cx="537648" cy="17958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ZoneTexte 49"/>
          <p:cNvSpPr txBox="1"/>
          <p:nvPr/>
        </p:nvSpPr>
        <p:spPr>
          <a:xfrm>
            <a:off x="4547721" y="3128377"/>
            <a:ext cx="4097295" cy="338554"/>
          </a:xfrm>
          <a:prstGeom prst="rect">
            <a:avLst/>
          </a:prstGeom>
          <a:noFill/>
        </p:spPr>
        <p:txBody>
          <a:bodyPr wrap="none" rtlCol="0">
            <a:spAutoFit/>
          </a:bodyPr>
          <a:lstStyle/>
          <a:p>
            <a:r>
              <a:rPr lang="en-GB" sz="1600" dirty="0" smtClean="0"/>
              <a:t>Includes (C, C++ using &lt; &gt;; </a:t>
            </a:r>
            <a:r>
              <a:rPr lang="en-GB" sz="1600" dirty="0" err="1" smtClean="0"/>
              <a:t>GammaLib</a:t>
            </a:r>
            <a:r>
              <a:rPr lang="en-GB" sz="1600" dirty="0" smtClean="0"/>
              <a:t> using “ “)</a:t>
            </a:r>
            <a:endParaRPr lang="en-GB" sz="1600" dirty="0"/>
          </a:p>
        </p:txBody>
      </p:sp>
      <p:cxnSp>
        <p:nvCxnSpPr>
          <p:cNvPr id="51" name="Connecteur droit avec flèche 50"/>
          <p:cNvCxnSpPr>
            <a:stCxn id="50" idx="1"/>
          </p:cNvCxnSpPr>
          <p:nvPr/>
        </p:nvCxnSpPr>
        <p:spPr>
          <a:xfrm flipH="1">
            <a:off x="1866900" y="3297654"/>
            <a:ext cx="26808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ZoneTexte 53"/>
          <p:cNvSpPr txBox="1"/>
          <p:nvPr/>
        </p:nvSpPr>
        <p:spPr>
          <a:xfrm>
            <a:off x="4545359" y="3644562"/>
            <a:ext cx="3056646" cy="338554"/>
          </a:xfrm>
          <a:prstGeom prst="rect">
            <a:avLst/>
          </a:prstGeom>
          <a:noFill/>
        </p:spPr>
        <p:txBody>
          <a:bodyPr wrap="none" rtlCol="0">
            <a:spAutoFit/>
          </a:bodyPr>
          <a:lstStyle/>
          <a:p>
            <a:r>
              <a:rPr lang="en-GB" sz="1600" dirty="0" smtClean="0"/>
              <a:t>Class description (</a:t>
            </a:r>
            <a:r>
              <a:rPr lang="en-GB" sz="1600" dirty="0" err="1" smtClean="0"/>
              <a:t>Doxygen</a:t>
            </a:r>
            <a:r>
              <a:rPr lang="en-GB" sz="1600" dirty="0" smtClean="0"/>
              <a:t> syntax)</a:t>
            </a:r>
            <a:endParaRPr lang="en-GB" sz="1600" dirty="0"/>
          </a:p>
        </p:txBody>
      </p:sp>
      <p:cxnSp>
        <p:nvCxnSpPr>
          <p:cNvPr id="55" name="Connecteur droit avec flèche 54"/>
          <p:cNvCxnSpPr>
            <a:stCxn id="54" idx="1"/>
          </p:cNvCxnSpPr>
          <p:nvPr/>
        </p:nvCxnSpPr>
        <p:spPr>
          <a:xfrm flipH="1">
            <a:off x="2781300" y="3813839"/>
            <a:ext cx="176405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ZoneTexte 57"/>
          <p:cNvSpPr txBox="1"/>
          <p:nvPr/>
        </p:nvSpPr>
        <p:spPr>
          <a:xfrm>
            <a:off x="4545359" y="4112750"/>
            <a:ext cx="1346643" cy="1077218"/>
          </a:xfrm>
          <a:prstGeom prst="rect">
            <a:avLst/>
          </a:prstGeom>
          <a:noFill/>
        </p:spPr>
        <p:txBody>
          <a:bodyPr wrap="none" rtlCol="0">
            <a:spAutoFit/>
          </a:bodyPr>
          <a:lstStyle/>
          <a:p>
            <a:r>
              <a:rPr lang="en-GB" sz="1600" dirty="0" smtClean="0"/>
              <a:t>Public</a:t>
            </a:r>
          </a:p>
          <a:p>
            <a:r>
              <a:rPr lang="en-GB" sz="1600" dirty="0" smtClean="0"/>
              <a:t>  Constructors</a:t>
            </a:r>
          </a:p>
          <a:p>
            <a:r>
              <a:rPr lang="en-GB" sz="1600" dirty="0" smtClean="0"/>
              <a:t>  Operators</a:t>
            </a:r>
          </a:p>
          <a:p>
            <a:r>
              <a:rPr lang="en-GB" sz="1600" dirty="0" smtClean="0"/>
              <a:t>  Methods</a:t>
            </a:r>
            <a:endParaRPr lang="en-GB" sz="1600" dirty="0"/>
          </a:p>
        </p:txBody>
      </p:sp>
      <p:cxnSp>
        <p:nvCxnSpPr>
          <p:cNvPr id="59" name="Connecteur droit avec flèche 58"/>
          <p:cNvCxnSpPr>
            <a:stCxn id="58" idx="1"/>
          </p:cNvCxnSpPr>
          <p:nvPr/>
        </p:nvCxnSpPr>
        <p:spPr>
          <a:xfrm flipH="1">
            <a:off x="3124200" y="4651359"/>
            <a:ext cx="142115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ZoneTexte 62"/>
          <p:cNvSpPr txBox="1"/>
          <p:nvPr/>
        </p:nvSpPr>
        <p:spPr>
          <a:xfrm>
            <a:off x="4547721" y="5287500"/>
            <a:ext cx="1867318" cy="830997"/>
          </a:xfrm>
          <a:prstGeom prst="rect">
            <a:avLst/>
          </a:prstGeom>
          <a:noFill/>
        </p:spPr>
        <p:txBody>
          <a:bodyPr wrap="none" rtlCol="0">
            <a:spAutoFit/>
          </a:bodyPr>
          <a:lstStyle/>
          <a:p>
            <a:r>
              <a:rPr lang="en-GB" sz="1600" dirty="0" smtClean="0"/>
              <a:t>Protected or private</a:t>
            </a:r>
          </a:p>
          <a:p>
            <a:r>
              <a:rPr lang="en-GB" sz="1600" dirty="0" smtClean="0"/>
              <a:t>  Methods</a:t>
            </a:r>
          </a:p>
          <a:p>
            <a:r>
              <a:rPr lang="en-GB" sz="1600" dirty="0"/>
              <a:t> </a:t>
            </a:r>
            <a:r>
              <a:rPr lang="en-GB" sz="1600" dirty="0" smtClean="0"/>
              <a:t> Members</a:t>
            </a:r>
            <a:endParaRPr lang="en-GB" sz="1600" dirty="0"/>
          </a:p>
        </p:txBody>
      </p:sp>
      <p:cxnSp>
        <p:nvCxnSpPr>
          <p:cNvPr id="64" name="Connecteur droit avec flèche 63"/>
          <p:cNvCxnSpPr>
            <a:stCxn id="63" idx="1"/>
          </p:cNvCxnSpPr>
          <p:nvPr/>
        </p:nvCxnSpPr>
        <p:spPr>
          <a:xfrm flipH="1">
            <a:off x="2997200" y="5702999"/>
            <a:ext cx="15505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0784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C++ classes (.</a:t>
            </a:r>
            <a:r>
              <a:rPr lang="en-US" sz="3600" b="1" dirty="0" err="1" smtClean="0">
                <a:solidFill>
                  <a:schemeClr val="tx2">
                    <a:lumMod val="60000"/>
                    <a:lumOff val="40000"/>
                  </a:schemeClr>
                </a:solidFill>
              </a:rPr>
              <a:t>cpp</a:t>
            </a:r>
            <a:r>
              <a:rPr lang="en-US" sz="3600" b="1" dirty="0" smtClean="0">
                <a:solidFill>
                  <a:schemeClr val="tx2">
                    <a:lumMod val="60000"/>
                    <a:lumOff val="40000"/>
                  </a:schemeClr>
                </a:solidFill>
              </a:rPr>
              <a:t> file) - implementation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27</a:t>
            </a:fld>
            <a:endParaRPr lang="fr-FR" dirty="0"/>
          </a:p>
        </p:txBody>
      </p:sp>
      <p:pic>
        <p:nvPicPr>
          <p:cNvPr id="4" name="Image 3"/>
          <p:cNvPicPr>
            <a:picLocks noChangeAspect="1"/>
          </p:cNvPicPr>
          <p:nvPr/>
        </p:nvPicPr>
        <p:blipFill>
          <a:blip r:embed="rId2"/>
          <a:stretch>
            <a:fillRect/>
          </a:stretch>
        </p:blipFill>
        <p:spPr>
          <a:xfrm>
            <a:off x="457200" y="764695"/>
            <a:ext cx="4276828" cy="5425595"/>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5217588" y="1933373"/>
            <a:ext cx="2671224" cy="338554"/>
          </a:xfrm>
          <a:prstGeom prst="rect">
            <a:avLst/>
          </a:prstGeom>
          <a:noFill/>
        </p:spPr>
        <p:txBody>
          <a:bodyPr wrap="none" rtlCol="0">
            <a:spAutoFit/>
          </a:bodyPr>
          <a:lstStyle/>
          <a:p>
            <a:r>
              <a:rPr lang="en-GB" sz="1600" dirty="0" smtClean="0"/>
              <a:t>Header equivalent to .</a:t>
            </a:r>
            <a:r>
              <a:rPr lang="en-GB" sz="1600" dirty="0" err="1" smtClean="0"/>
              <a:t>hpp</a:t>
            </a:r>
            <a:r>
              <a:rPr lang="en-GB" sz="1600" dirty="0" smtClean="0"/>
              <a:t> file</a:t>
            </a:r>
            <a:endParaRPr lang="en-GB" sz="1600" dirty="0"/>
          </a:p>
        </p:txBody>
      </p:sp>
      <p:cxnSp>
        <p:nvCxnSpPr>
          <p:cNvPr id="28" name="Connecteur droit avec flèche 27"/>
          <p:cNvCxnSpPr>
            <a:stCxn id="27" idx="1"/>
          </p:cNvCxnSpPr>
          <p:nvPr/>
        </p:nvCxnSpPr>
        <p:spPr>
          <a:xfrm flipH="1">
            <a:off x="4734028" y="2102650"/>
            <a:ext cx="4835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5217588" y="3825673"/>
            <a:ext cx="3390672" cy="584776"/>
          </a:xfrm>
          <a:prstGeom prst="rect">
            <a:avLst/>
          </a:prstGeom>
          <a:noFill/>
        </p:spPr>
        <p:txBody>
          <a:bodyPr wrap="none" rtlCol="0">
            <a:spAutoFit/>
          </a:bodyPr>
          <a:lstStyle/>
          <a:p>
            <a:r>
              <a:rPr lang="en-GB" sz="1600" dirty="0" smtClean="0"/>
              <a:t>Makes compile configuration available</a:t>
            </a:r>
            <a:br>
              <a:rPr lang="en-GB" sz="1600" dirty="0" smtClean="0"/>
            </a:br>
            <a:r>
              <a:rPr lang="en-GB" sz="1600" dirty="0" smtClean="0"/>
              <a:t>to the source code file.</a:t>
            </a:r>
            <a:endParaRPr lang="en-GB" sz="1600" dirty="0"/>
          </a:p>
        </p:txBody>
      </p:sp>
      <p:cxnSp>
        <p:nvCxnSpPr>
          <p:cNvPr id="32" name="Connecteur droit avec flèche 31"/>
          <p:cNvCxnSpPr>
            <a:stCxn id="31" idx="1"/>
          </p:cNvCxnSpPr>
          <p:nvPr/>
        </p:nvCxnSpPr>
        <p:spPr>
          <a:xfrm flipH="1">
            <a:off x="1600200" y="4118061"/>
            <a:ext cx="36173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5217588" y="4752773"/>
            <a:ext cx="3044423" cy="338554"/>
          </a:xfrm>
          <a:prstGeom prst="rect">
            <a:avLst/>
          </a:prstGeom>
          <a:noFill/>
        </p:spPr>
        <p:txBody>
          <a:bodyPr wrap="none" rtlCol="0">
            <a:spAutoFit/>
          </a:bodyPr>
          <a:lstStyle/>
          <a:p>
            <a:r>
              <a:rPr lang="en-GB" sz="1600" dirty="0" smtClean="0"/>
              <a:t>Method names used in exceptions</a:t>
            </a:r>
            <a:endParaRPr lang="en-GB" sz="1600" dirty="0"/>
          </a:p>
        </p:txBody>
      </p:sp>
      <p:cxnSp>
        <p:nvCxnSpPr>
          <p:cNvPr id="37" name="Connecteur droit avec flèche 36"/>
          <p:cNvCxnSpPr>
            <a:stCxn id="36" idx="1"/>
          </p:cNvCxnSpPr>
          <p:nvPr/>
        </p:nvCxnSpPr>
        <p:spPr>
          <a:xfrm flipH="1">
            <a:off x="4734028" y="4922050"/>
            <a:ext cx="4835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ZoneTexte 39"/>
          <p:cNvSpPr txBox="1"/>
          <p:nvPr/>
        </p:nvSpPr>
        <p:spPr>
          <a:xfrm>
            <a:off x="5217588" y="5256596"/>
            <a:ext cx="1544012" cy="338554"/>
          </a:xfrm>
          <a:prstGeom prst="rect">
            <a:avLst/>
          </a:prstGeom>
          <a:noFill/>
        </p:spPr>
        <p:txBody>
          <a:bodyPr wrap="none" rtlCol="0">
            <a:spAutoFit/>
          </a:bodyPr>
          <a:lstStyle/>
          <a:p>
            <a:r>
              <a:rPr lang="en-GB" sz="1600" dirty="0" smtClean="0"/>
              <a:t>Compile options</a:t>
            </a:r>
            <a:endParaRPr lang="en-GB" sz="1600" dirty="0"/>
          </a:p>
        </p:txBody>
      </p:sp>
      <p:cxnSp>
        <p:nvCxnSpPr>
          <p:cNvPr id="43" name="Connecteur droit avec flèche 42"/>
          <p:cNvCxnSpPr>
            <a:stCxn id="40" idx="1"/>
          </p:cNvCxnSpPr>
          <p:nvPr/>
        </p:nvCxnSpPr>
        <p:spPr>
          <a:xfrm flipH="1">
            <a:off x="2489200" y="5425873"/>
            <a:ext cx="27283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ZoneTexte 46"/>
          <p:cNvSpPr txBox="1"/>
          <p:nvPr/>
        </p:nvSpPr>
        <p:spPr>
          <a:xfrm>
            <a:off x="5217588" y="5595150"/>
            <a:ext cx="2748469" cy="338554"/>
          </a:xfrm>
          <a:prstGeom prst="rect">
            <a:avLst/>
          </a:prstGeom>
          <a:noFill/>
        </p:spPr>
        <p:txBody>
          <a:bodyPr wrap="none" rtlCol="0">
            <a:spAutoFit/>
          </a:bodyPr>
          <a:lstStyle/>
          <a:p>
            <a:r>
              <a:rPr lang="en-GB" sz="1600" dirty="0" smtClean="0"/>
              <a:t>Compile options for debugging</a:t>
            </a:r>
            <a:endParaRPr lang="en-GB" sz="1600" dirty="0"/>
          </a:p>
        </p:txBody>
      </p:sp>
      <p:cxnSp>
        <p:nvCxnSpPr>
          <p:cNvPr id="48" name="Connecteur droit avec flèche 47"/>
          <p:cNvCxnSpPr>
            <a:stCxn id="47" idx="1"/>
          </p:cNvCxnSpPr>
          <p:nvPr/>
        </p:nvCxnSpPr>
        <p:spPr>
          <a:xfrm flipH="1">
            <a:off x="1955800" y="5764427"/>
            <a:ext cx="32617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ZoneTexte 48"/>
          <p:cNvSpPr txBox="1"/>
          <p:nvPr/>
        </p:nvSpPr>
        <p:spPr>
          <a:xfrm>
            <a:off x="5217588" y="5936508"/>
            <a:ext cx="1575772" cy="338554"/>
          </a:xfrm>
          <a:prstGeom prst="rect">
            <a:avLst/>
          </a:prstGeom>
          <a:noFill/>
        </p:spPr>
        <p:txBody>
          <a:bodyPr wrap="none" rtlCol="0">
            <a:spAutoFit/>
          </a:bodyPr>
          <a:lstStyle/>
          <a:p>
            <a:r>
              <a:rPr lang="en-GB" sz="1600" dirty="0" smtClean="0"/>
              <a:t>Global constants</a:t>
            </a:r>
            <a:endParaRPr lang="en-GB" sz="1600" dirty="0"/>
          </a:p>
        </p:txBody>
      </p:sp>
      <p:cxnSp>
        <p:nvCxnSpPr>
          <p:cNvPr id="52" name="Connecteur droit avec flèche 51"/>
          <p:cNvCxnSpPr>
            <a:stCxn id="49" idx="1"/>
          </p:cNvCxnSpPr>
          <p:nvPr/>
        </p:nvCxnSpPr>
        <p:spPr>
          <a:xfrm flipH="1">
            <a:off x="1955800" y="6105785"/>
            <a:ext cx="32617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6112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Python classes (.</a:t>
            </a:r>
            <a:r>
              <a:rPr lang="en-US" sz="3600" b="1" dirty="0" err="1" smtClean="0">
                <a:solidFill>
                  <a:schemeClr val="tx2">
                    <a:lumMod val="60000"/>
                    <a:lumOff val="40000"/>
                  </a:schemeClr>
                </a:solidFill>
              </a:rPr>
              <a:t>i</a:t>
            </a:r>
            <a:r>
              <a:rPr lang="en-US" sz="3600" b="1" dirty="0" smtClean="0">
                <a:solidFill>
                  <a:schemeClr val="tx2">
                    <a:lumMod val="60000"/>
                    <a:lumOff val="40000"/>
                  </a:schemeClr>
                </a:solidFill>
              </a:rPr>
              <a:t> file) - extension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28</a:t>
            </a:fld>
            <a:endParaRPr lang="fr-FR" dirty="0"/>
          </a:p>
        </p:txBody>
      </p:sp>
      <p:sp>
        <p:nvSpPr>
          <p:cNvPr id="27" name="ZoneTexte 26"/>
          <p:cNvSpPr txBox="1"/>
          <p:nvPr/>
        </p:nvSpPr>
        <p:spPr>
          <a:xfrm>
            <a:off x="4519088" y="1764096"/>
            <a:ext cx="2671224" cy="338554"/>
          </a:xfrm>
          <a:prstGeom prst="rect">
            <a:avLst/>
          </a:prstGeom>
          <a:noFill/>
        </p:spPr>
        <p:txBody>
          <a:bodyPr wrap="none" rtlCol="0">
            <a:spAutoFit/>
          </a:bodyPr>
          <a:lstStyle/>
          <a:p>
            <a:r>
              <a:rPr lang="en-GB" sz="1600" dirty="0" smtClean="0"/>
              <a:t>Header equivalent to .</a:t>
            </a:r>
            <a:r>
              <a:rPr lang="en-GB" sz="1600" dirty="0" err="1" smtClean="0"/>
              <a:t>hpp</a:t>
            </a:r>
            <a:r>
              <a:rPr lang="en-GB" sz="1600" dirty="0" smtClean="0"/>
              <a:t> file</a:t>
            </a:r>
            <a:endParaRPr lang="en-GB" sz="1600" dirty="0"/>
          </a:p>
        </p:txBody>
      </p:sp>
      <p:cxnSp>
        <p:nvCxnSpPr>
          <p:cNvPr id="28" name="Connecteur droit avec flèche 27"/>
          <p:cNvCxnSpPr>
            <a:stCxn id="27" idx="1"/>
          </p:cNvCxnSpPr>
          <p:nvPr/>
        </p:nvCxnSpPr>
        <p:spPr>
          <a:xfrm flipH="1">
            <a:off x="4035528" y="1933373"/>
            <a:ext cx="4835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5385" y="3105950"/>
            <a:ext cx="4265110" cy="584776"/>
          </a:xfrm>
          <a:prstGeom prst="rect">
            <a:avLst/>
          </a:prstGeom>
          <a:noFill/>
        </p:spPr>
        <p:txBody>
          <a:bodyPr wrap="none" rtlCol="0">
            <a:spAutoFit/>
          </a:bodyPr>
          <a:lstStyle/>
          <a:p>
            <a:r>
              <a:rPr lang="en-GB" sz="1600" dirty="0" smtClean="0"/>
              <a:t>SWIG directive to include corresponding .</a:t>
            </a:r>
            <a:r>
              <a:rPr lang="en-GB" sz="1600" dirty="0" err="1" smtClean="0"/>
              <a:t>hpp</a:t>
            </a:r>
            <a:r>
              <a:rPr lang="en-GB" sz="1600" dirty="0" smtClean="0"/>
              <a:t> file</a:t>
            </a:r>
            <a:br>
              <a:rPr lang="en-GB" sz="1600" dirty="0" smtClean="0"/>
            </a:br>
            <a:r>
              <a:rPr lang="en-GB" sz="1600" dirty="0" smtClean="0"/>
              <a:t>(and whatever else is needed for compilation)</a:t>
            </a:r>
            <a:endParaRPr lang="en-GB" sz="1600" dirty="0"/>
          </a:p>
        </p:txBody>
      </p:sp>
      <p:sp>
        <p:nvSpPr>
          <p:cNvPr id="36" name="ZoneTexte 35"/>
          <p:cNvSpPr txBox="1"/>
          <p:nvPr/>
        </p:nvSpPr>
        <p:spPr>
          <a:xfrm>
            <a:off x="4575385" y="3967946"/>
            <a:ext cx="4315404" cy="1569660"/>
          </a:xfrm>
          <a:prstGeom prst="rect">
            <a:avLst/>
          </a:prstGeom>
          <a:noFill/>
        </p:spPr>
        <p:txBody>
          <a:bodyPr wrap="none" rtlCol="0">
            <a:spAutoFit/>
          </a:bodyPr>
          <a:lstStyle/>
          <a:p>
            <a:r>
              <a:rPr lang="en-GB" sz="1600" dirty="0" smtClean="0"/>
              <a:t>Basically a copy of the public class definition from</a:t>
            </a:r>
            <a:br>
              <a:rPr lang="en-GB" sz="1600" dirty="0" smtClean="0"/>
            </a:br>
            <a:r>
              <a:rPr lang="en-GB" sz="1600" dirty="0" smtClean="0"/>
              <a:t>the .</a:t>
            </a:r>
            <a:r>
              <a:rPr lang="en-GB" sz="1600" dirty="0" err="1" smtClean="0"/>
              <a:t>hpp</a:t>
            </a:r>
            <a:r>
              <a:rPr lang="en-GB" sz="1600" dirty="0" smtClean="0"/>
              <a:t> file</a:t>
            </a:r>
            <a:br>
              <a:rPr lang="en-GB" sz="1600" dirty="0" smtClean="0"/>
            </a:br>
            <a:r>
              <a:rPr lang="en-GB" sz="1600" dirty="0" smtClean="0"/>
              <a:t>without:</a:t>
            </a:r>
          </a:p>
          <a:p>
            <a:pPr marL="285750" indent="-285750">
              <a:buFont typeface="Arial"/>
              <a:buChar char="•"/>
            </a:pPr>
            <a:r>
              <a:rPr lang="en-GB" sz="1600" dirty="0" smtClean="0"/>
              <a:t>operators</a:t>
            </a:r>
          </a:p>
          <a:p>
            <a:pPr marL="285750" indent="-285750">
              <a:buFont typeface="Arial"/>
              <a:buChar char="•"/>
            </a:pPr>
            <a:r>
              <a:rPr lang="en-GB" sz="1600" dirty="0" smtClean="0"/>
              <a:t>print() method</a:t>
            </a:r>
          </a:p>
          <a:p>
            <a:pPr marL="285750" indent="-285750">
              <a:buFont typeface="Arial"/>
              <a:buChar char="•"/>
            </a:pPr>
            <a:r>
              <a:rPr lang="en-GB" sz="1600" dirty="0" err="1" smtClean="0"/>
              <a:t>const</a:t>
            </a:r>
            <a:r>
              <a:rPr lang="en-GB" sz="1600" dirty="0" smtClean="0"/>
              <a:t> versions of methods</a:t>
            </a:r>
            <a:endParaRPr lang="en-GB" sz="1600" dirty="0"/>
          </a:p>
        </p:txBody>
      </p:sp>
      <p:pic>
        <p:nvPicPr>
          <p:cNvPr id="5" name="Image 4"/>
          <p:cNvPicPr>
            <a:picLocks noChangeAspect="1"/>
          </p:cNvPicPr>
          <p:nvPr/>
        </p:nvPicPr>
        <p:blipFill>
          <a:blip r:embed="rId2"/>
          <a:stretch>
            <a:fillRect/>
          </a:stretch>
        </p:blipFill>
        <p:spPr>
          <a:xfrm>
            <a:off x="543562" y="702155"/>
            <a:ext cx="3515229" cy="5679595"/>
          </a:xfrm>
          <a:prstGeom prst="rect">
            <a:avLst/>
          </a:prstGeom>
          <a:ln>
            <a:noFill/>
          </a:ln>
          <a:effectLst>
            <a:outerShdw blurRad="292100" dist="139700" dir="2700000" algn="tl" rotWithShape="0">
              <a:srgbClr val="333333">
                <a:alpha val="65000"/>
              </a:srgbClr>
            </a:outerShdw>
          </a:effectLst>
        </p:spPr>
      </p:pic>
      <p:cxnSp>
        <p:nvCxnSpPr>
          <p:cNvPr id="20" name="Connecteur droit avec flèche 19"/>
          <p:cNvCxnSpPr>
            <a:stCxn id="31" idx="1"/>
          </p:cNvCxnSpPr>
          <p:nvPr/>
        </p:nvCxnSpPr>
        <p:spPr>
          <a:xfrm flipH="1">
            <a:off x="1714500" y="3398338"/>
            <a:ext cx="28608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stCxn id="36" idx="1"/>
          </p:cNvCxnSpPr>
          <p:nvPr/>
        </p:nvCxnSpPr>
        <p:spPr>
          <a:xfrm flipH="1">
            <a:off x="2032001" y="4752776"/>
            <a:ext cx="2543384"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4575385" y="5839592"/>
            <a:ext cx="4089782" cy="338554"/>
          </a:xfrm>
          <a:prstGeom prst="rect">
            <a:avLst/>
          </a:prstGeom>
          <a:noFill/>
        </p:spPr>
        <p:txBody>
          <a:bodyPr wrap="none" rtlCol="0">
            <a:spAutoFit/>
          </a:bodyPr>
          <a:lstStyle/>
          <a:p>
            <a:r>
              <a:rPr lang="en-GB" sz="1600" dirty="0" smtClean="0"/>
              <a:t>Extensions to the class only available in Python</a:t>
            </a:r>
            <a:endParaRPr lang="en-GB" sz="1600" dirty="0"/>
          </a:p>
        </p:txBody>
      </p:sp>
      <p:cxnSp>
        <p:nvCxnSpPr>
          <p:cNvPr id="30" name="Connecteur droit avec flèche 29"/>
          <p:cNvCxnSpPr>
            <a:stCxn id="29" idx="1"/>
          </p:cNvCxnSpPr>
          <p:nvPr/>
        </p:nvCxnSpPr>
        <p:spPr>
          <a:xfrm flipH="1">
            <a:off x="1714500" y="6008869"/>
            <a:ext cx="28608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841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More reading</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29</a:t>
            </a:fld>
            <a:endParaRPr lang="fr-FR" dirty="0"/>
          </a:p>
        </p:txBody>
      </p:sp>
      <p:sp>
        <p:nvSpPr>
          <p:cNvPr id="7" name="Rectangle 6"/>
          <p:cNvSpPr/>
          <p:nvPr/>
        </p:nvSpPr>
        <p:spPr>
          <a:xfrm>
            <a:off x="2549403" y="787988"/>
            <a:ext cx="4095993" cy="369332"/>
          </a:xfrm>
          <a:prstGeom prst="rect">
            <a:avLst/>
          </a:prstGeom>
        </p:spPr>
        <p:txBody>
          <a:bodyPr wrap="none">
            <a:spAutoFit/>
          </a:bodyPr>
          <a:lstStyle/>
          <a:p>
            <a:r>
              <a:rPr lang="fr-FR" dirty="0" smtClean="0">
                <a:hlinkClick r:id="rId2"/>
              </a:rPr>
              <a:t>http</a:t>
            </a:r>
            <a:r>
              <a:rPr lang="fr-FR" dirty="0">
                <a:hlinkClick r:id="rId2"/>
              </a:rPr>
              <a:t>://gammalib.sourceforge.net/coding</a:t>
            </a:r>
            <a:r>
              <a:rPr lang="fr-FR" dirty="0" smtClean="0">
                <a:hlinkClick r:id="rId2"/>
              </a:rPr>
              <a:t>/</a:t>
            </a:r>
            <a:r>
              <a:rPr lang="fr-FR" dirty="0" smtClean="0"/>
              <a:t> </a:t>
            </a:r>
            <a:endParaRPr lang="en-GB" dirty="0"/>
          </a:p>
        </p:txBody>
      </p:sp>
      <p:pic>
        <p:nvPicPr>
          <p:cNvPr id="5" name="Image 4"/>
          <p:cNvPicPr>
            <a:picLocks noChangeAspect="1"/>
          </p:cNvPicPr>
          <p:nvPr/>
        </p:nvPicPr>
        <p:blipFill>
          <a:blip r:embed="rId3"/>
          <a:stretch>
            <a:fillRect/>
          </a:stretch>
        </p:blipFill>
        <p:spPr>
          <a:xfrm>
            <a:off x="165100" y="1271220"/>
            <a:ext cx="8826500" cy="4270624"/>
          </a:xfrm>
          <a:prstGeom prst="rect">
            <a:avLst/>
          </a:prstGeom>
        </p:spPr>
      </p:pic>
    </p:spTree>
    <p:extLst>
      <p:ext uri="{BB962C8B-B14F-4D97-AF65-F5344CB8AC3E}">
        <p14:creationId xmlns:p14="http://schemas.microsoft.com/office/powerpoint/2010/main" val="1131522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6459" y="832790"/>
            <a:ext cx="3086916" cy="2370886"/>
          </a:xfrm>
          <a:prstGeom prst="rect">
            <a:avLst/>
          </a:prstGeom>
        </p:spPr>
      </p:pic>
      <p:sp>
        <p:nvSpPr>
          <p:cNvPr id="2"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Concept</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a:t>
            </a:fld>
            <a:endParaRPr lang="fr-FR" dirty="0"/>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01" y="529838"/>
            <a:ext cx="1531158" cy="2197528"/>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739" y="736600"/>
            <a:ext cx="1806485" cy="1155711"/>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1375" y="949880"/>
            <a:ext cx="1820237" cy="1884861"/>
          </a:xfrm>
          <a:prstGeom prst="rect">
            <a:avLst/>
          </a:prstGeom>
        </p:spPr>
      </p:pic>
      <p:sp>
        <p:nvSpPr>
          <p:cNvPr id="10" name="ZoneTexte 9"/>
          <p:cNvSpPr txBox="1"/>
          <p:nvPr/>
        </p:nvSpPr>
        <p:spPr>
          <a:xfrm>
            <a:off x="1494053" y="2467065"/>
            <a:ext cx="582211" cy="400110"/>
          </a:xfrm>
          <a:prstGeom prst="rect">
            <a:avLst/>
          </a:prstGeom>
          <a:noFill/>
        </p:spPr>
        <p:txBody>
          <a:bodyPr wrap="none" rtlCol="0">
            <a:spAutoFit/>
          </a:bodyPr>
          <a:lstStyle/>
          <a:p>
            <a:r>
              <a:rPr lang="en-US" sz="2000" dirty="0" err="1" smtClean="0"/>
              <a:t>keV</a:t>
            </a:r>
            <a:endParaRPr lang="en-US" sz="2000" dirty="0"/>
          </a:p>
        </p:txBody>
      </p:sp>
      <p:sp>
        <p:nvSpPr>
          <p:cNvPr id="15" name="ZoneTexte 14"/>
          <p:cNvSpPr txBox="1"/>
          <p:nvPr/>
        </p:nvSpPr>
        <p:spPr>
          <a:xfrm>
            <a:off x="2723459" y="2066955"/>
            <a:ext cx="684803" cy="400110"/>
          </a:xfrm>
          <a:prstGeom prst="rect">
            <a:avLst/>
          </a:prstGeom>
          <a:noFill/>
        </p:spPr>
        <p:txBody>
          <a:bodyPr wrap="none" rtlCol="0">
            <a:spAutoFit/>
          </a:bodyPr>
          <a:lstStyle/>
          <a:p>
            <a:r>
              <a:rPr lang="en-US" sz="2000" dirty="0"/>
              <a:t>M</a:t>
            </a:r>
            <a:r>
              <a:rPr lang="en-US" sz="2000" dirty="0" smtClean="0"/>
              <a:t>eV</a:t>
            </a:r>
            <a:endParaRPr lang="en-US" sz="2000" dirty="0"/>
          </a:p>
        </p:txBody>
      </p:sp>
      <p:sp>
        <p:nvSpPr>
          <p:cNvPr id="16" name="ZoneTexte 15"/>
          <p:cNvSpPr txBox="1"/>
          <p:nvPr/>
        </p:nvSpPr>
        <p:spPr>
          <a:xfrm>
            <a:off x="5386293" y="2803566"/>
            <a:ext cx="633507" cy="400110"/>
          </a:xfrm>
          <a:prstGeom prst="rect">
            <a:avLst/>
          </a:prstGeom>
          <a:noFill/>
        </p:spPr>
        <p:txBody>
          <a:bodyPr wrap="none" rtlCol="0">
            <a:spAutoFit/>
          </a:bodyPr>
          <a:lstStyle/>
          <a:p>
            <a:r>
              <a:rPr lang="en-US" sz="2000" dirty="0" err="1" smtClean="0"/>
              <a:t>GeV</a:t>
            </a:r>
            <a:endParaRPr lang="en-US" sz="2000" dirty="0"/>
          </a:p>
        </p:txBody>
      </p:sp>
      <p:pic>
        <p:nvPicPr>
          <p:cNvPr id="11" name="Image 10"/>
          <p:cNvPicPr>
            <a:picLocks noChangeAspect="1"/>
          </p:cNvPicPr>
          <p:nvPr/>
        </p:nvPicPr>
        <p:blipFill>
          <a:blip r:embed="rId6"/>
          <a:stretch>
            <a:fillRect/>
          </a:stretch>
        </p:blipFill>
        <p:spPr>
          <a:xfrm>
            <a:off x="7127012" y="1226125"/>
            <a:ext cx="1794166" cy="1501241"/>
          </a:xfrm>
          <a:prstGeom prst="rect">
            <a:avLst/>
          </a:prstGeom>
        </p:spPr>
      </p:pic>
      <p:sp>
        <p:nvSpPr>
          <p:cNvPr id="18" name="ZoneTexte 17"/>
          <p:cNvSpPr txBox="1"/>
          <p:nvPr/>
        </p:nvSpPr>
        <p:spPr>
          <a:xfrm>
            <a:off x="7127012" y="2773696"/>
            <a:ext cx="595035" cy="400110"/>
          </a:xfrm>
          <a:prstGeom prst="rect">
            <a:avLst/>
          </a:prstGeom>
          <a:noFill/>
        </p:spPr>
        <p:txBody>
          <a:bodyPr wrap="none" rtlCol="0">
            <a:spAutoFit/>
          </a:bodyPr>
          <a:lstStyle/>
          <a:p>
            <a:r>
              <a:rPr lang="en-US" sz="2000" dirty="0" err="1"/>
              <a:t>T</a:t>
            </a:r>
            <a:r>
              <a:rPr lang="en-US" sz="2000" dirty="0" err="1" smtClean="0"/>
              <a:t>eV</a:t>
            </a:r>
            <a:endParaRPr lang="en-US" sz="2000" dirty="0"/>
          </a:p>
        </p:txBody>
      </p:sp>
      <p:sp>
        <p:nvSpPr>
          <p:cNvPr id="12" name="ZoneTexte 11"/>
          <p:cNvSpPr txBox="1"/>
          <p:nvPr/>
        </p:nvSpPr>
        <p:spPr>
          <a:xfrm>
            <a:off x="254000" y="3227882"/>
            <a:ext cx="8667177" cy="1477328"/>
          </a:xfrm>
          <a:prstGeom prst="rect">
            <a:avLst/>
          </a:prstGeom>
          <a:noFill/>
        </p:spPr>
        <p:txBody>
          <a:bodyPr wrap="square" rtlCol="0">
            <a:spAutoFit/>
          </a:bodyPr>
          <a:lstStyle/>
          <a:p>
            <a:r>
              <a:rPr lang="en-GB" dirty="0" smtClean="0"/>
              <a:t>All gamma-ray telescopes measure individual photons as </a:t>
            </a:r>
            <a:r>
              <a:rPr lang="en-GB" dirty="0" smtClean="0"/>
              <a:t>events. In principle it should be possible to </a:t>
            </a:r>
            <a:r>
              <a:rPr lang="en-GB" b="1" dirty="0" smtClean="0"/>
              <a:t>handle events from gamma-ray telescopes in an abstract and common software framework</a:t>
            </a:r>
            <a:r>
              <a:rPr lang="en-GB" dirty="0" smtClean="0"/>
              <a:t>.</a:t>
            </a:r>
          </a:p>
          <a:p>
            <a:r>
              <a:rPr lang="en-GB" dirty="0"/>
              <a:t>Existing high-energy analysis frameworks share a number of </a:t>
            </a:r>
            <a:r>
              <a:rPr lang="en-GB" b="1" dirty="0"/>
              <a:t>common </a:t>
            </a:r>
            <a:r>
              <a:rPr lang="en-GB" b="1" dirty="0" smtClean="0"/>
              <a:t>features </a:t>
            </a:r>
            <a:r>
              <a:rPr lang="en-GB" dirty="0" smtClean="0"/>
              <a:t>(FITS files, likelihood fitting, modular design).</a:t>
            </a:r>
            <a:endParaRPr lang="en-GB" dirty="0"/>
          </a:p>
        </p:txBody>
      </p:sp>
      <p:pic>
        <p:nvPicPr>
          <p:cNvPr id="17" name="Image 16" descr="ctools-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5475" y="4844851"/>
            <a:ext cx="1672439" cy="904162"/>
          </a:xfrm>
          <a:prstGeom prst="rect">
            <a:avLst/>
          </a:prstGeom>
        </p:spPr>
      </p:pic>
      <p:sp>
        <p:nvSpPr>
          <p:cNvPr id="20" name="ZoneTexte 19"/>
          <p:cNvSpPr txBox="1"/>
          <p:nvPr/>
        </p:nvSpPr>
        <p:spPr>
          <a:xfrm>
            <a:off x="2757914" y="5073452"/>
            <a:ext cx="4519186" cy="369332"/>
          </a:xfrm>
          <a:prstGeom prst="rect">
            <a:avLst/>
          </a:prstGeom>
          <a:noFill/>
        </p:spPr>
        <p:txBody>
          <a:bodyPr wrap="none" rtlCol="0">
            <a:spAutoFit/>
          </a:bodyPr>
          <a:lstStyle/>
          <a:p>
            <a:r>
              <a:rPr lang="en-GB" dirty="0" smtClean="0"/>
              <a:t>… is the client that uses the </a:t>
            </a:r>
            <a:r>
              <a:rPr lang="en-GB" dirty="0" smtClean="0">
                <a:solidFill>
                  <a:srgbClr val="000090"/>
                </a:solidFill>
              </a:rPr>
              <a:t>bricks provided by </a:t>
            </a:r>
            <a:endParaRPr lang="en-GB" dirty="0">
              <a:solidFill>
                <a:srgbClr val="000090"/>
              </a:solidFill>
            </a:endParaRPr>
          </a:p>
        </p:txBody>
      </p:sp>
      <p:pic>
        <p:nvPicPr>
          <p:cNvPr id="21" name="Image 20" descr="logo-shadow.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1700" y="4832151"/>
            <a:ext cx="942630" cy="921669"/>
          </a:xfrm>
          <a:prstGeom prst="rect">
            <a:avLst/>
          </a:prstGeom>
        </p:spPr>
      </p:pic>
      <p:sp>
        <p:nvSpPr>
          <p:cNvPr id="22" name="ZoneTexte 21"/>
          <p:cNvSpPr txBox="1"/>
          <p:nvPr/>
        </p:nvSpPr>
        <p:spPr>
          <a:xfrm>
            <a:off x="998753" y="5910104"/>
            <a:ext cx="5592547" cy="369332"/>
          </a:xfrm>
          <a:prstGeom prst="rect">
            <a:avLst/>
          </a:prstGeom>
          <a:noFill/>
        </p:spPr>
        <p:txBody>
          <a:bodyPr wrap="none" rtlCol="0">
            <a:spAutoFit/>
          </a:bodyPr>
          <a:lstStyle/>
          <a:p>
            <a:r>
              <a:rPr lang="en-GB" dirty="0" smtClean="0"/>
              <a:t>… to build a set of </a:t>
            </a:r>
            <a:r>
              <a:rPr lang="en-GB" dirty="0" smtClean="0">
                <a:solidFill>
                  <a:srgbClr val="008000"/>
                </a:solidFill>
              </a:rPr>
              <a:t>analysis </a:t>
            </a:r>
            <a:r>
              <a:rPr lang="en-GB" dirty="0" err="1" smtClean="0">
                <a:solidFill>
                  <a:srgbClr val="008000"/>
                </a:solidFill>
              </a:rPr>
              <a:t>executables</a:t>
            </a:r>
            <a:r>
              <a:rPr lang="en-GB" dirty="0" smtClean="0">
                <a:solidFill>
                  <a:srgbClr val="008000"/>
                </a:solidFill>
              </a:rPr>
              <a:t> </a:t>
            </a:r>
            <a:r>
              <a:rPr lang="en-GB" dirty="0" smtClean="0"/>
              <a:t>for CTA (and alike)</a:t>
            </a:r>
            <a:endParaRPr lang="en-GB" dirty="0"/>
          </a:p>
        </p:txBody>
      </p:sp>
      <p:sp>
        <p:nvSpPr>
          <p:cNvPr id="23" name="ZoneTexte 22"/>
          <p:cNvSpPr txBox="1"/>
          <p:nvPr/>
        </p:nvSpPr>
        <p:spPr>
          <a:xfrm>
            <a:off x="1152149" y="5686545"/>
            <a:ext cx="1599040" cy="276999"/>
          </a:xfrm>
          <a:prstGeom prst="rect">
            <a:avLst/>
          </a:prstGeom>
          <a:noFill/>
        </p:spPr>
        <p:txBody>
          <a:bodyPr wrap="square" rtlCol="0">
            <a:spAutoFit/>
          </a:bodyPr>
          <a:lstStyle/>
          <a:p>
            <a:pPr algn="ctr"/>
            <a:r>
              <a:rPr lang="en-GB" sz="1200" i="1" dirty="0" smtClean="0"/>
              <a:t>CTA </a:t>
            </a:r>
            <a:r>
              <a:rPr lang="en-GB" sz="1200" i="1" dirty="0" smtClean="0"/>
              <a:t>specific</a:t>
            </a:r>
            <a:endParaRPr lang="en-GB" sz="1200" i="1" dirty="0"/>
          </a:p>
        </p:txBody>
      </p:sp>
      <p:sp>
        <p:nvSpPr>
          <p:cNvPr id="24" name="ZoneTexte 23"/>
          <p:cNvSpPr txBox="1"/>
          <p:nvPr/>
        </p:nvSpPr>
        <p:spPr>
          <a:xfrm>
            <a:off x="7405261" y="5686545"/>
            <a:ext cx="677915" cy="276999"/>
          </a:xfrm>
          <a:prstGeom prst="rect">
            <a:avLst/>
          </a:prstGeom>
          <a:noFill/>
        </p:spPr>
        <p:txBody>
          <a:bodyPr wrap="none" rtlCol="0">
            <a:spAutoFit/>
          </a:bodyPr>
          <a:lstStyle/>
          <a:p>
            <a:pPr algn="ctr"/>
            <a:r>
              <a:rPr lang="en-GB" sz="1200" i="1" dirty="0" smtClean="0"/>
              <a:t>generic</a:t>
            </a:r>
            <a:endParaRPr lang="en-GB" sz="1200" i="1" dirty="0"/>
          </a:p>
        </p:txBody>
      </p:sp>
    </p:spTree>
    <p:extLst>
      <p:ext uri="{BB962C8B-B14F-4D97-AF65-F5344CB8AC3E}">
        <p14:creationId xmlns:p14="http://schemas.microsoft.com/office/powerpoint/2010/main" val="29196013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Unit testing</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30</a:t>
            </a:fld>
            <a:endParaRPr lang="fr-FR" dirty="0"/>
          </a:p>
        </p:txBody>
      </p:sp>
      <p:pic>
        <p:nvPicPr>
          <p:cNvPr id="4" name="Image 3"/>
          <p:cNvPicPr>
            <a:picLocks noChangeAspect="1"/>
          </p:cNvPicPr>
          <p:nvPr/>
        </p:nvPicPr>
        <p:blipFill>
          <a:blip r:embed="rId2"/>
          <a:stretch>
            <a:fillRect/>
          </a:stretch>
        </p:blipFill>
        <p:spPr>
          <a:xfrm>
            <a:off x="2247900" y="1016000"/>
            <a:ext cx="4635500" cy="13970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584201" y="2564368"/>
            <a:ext cx="8242300" cy="646331"/>
          </a:xfrm>
          <a:prstGeom prst="rect">
            <a:avLst/>
          </a:prstGeom>
          <a:noFill/>
        </p:spPr>
        <p:txBody>
          <a:bodyPr wrap="square" rtlCol="0">
            <a:spAutoFit/>
          </a:bodyPr>
          <a:lstStyle/>
          <a:p>
            <a:r>
              <a:rPr lang="en-GB" dirty="0" smtClean="0"/>
              <a:t>Code testing is an integrated feature of </a:t>
            </a:r>
            <a:r>
              <a:rPr lang="en-GB" dirty="0" err="1" smtClean="0"/>
              <a:t>gammalib</a:t>
            </a:r>
            <a:r>
              <a:rPr lang="en-GB" dirty="0" smtClean="0"/>
              <a:t> (and </a:t>
            </a:r>
            <a:r>
              <a:rPr lang="en-GB" dirty="0" err="1" smtClean="0"/>
              <a:t>ctools</a:t>
            </a:r>
            <a:r>
              <a:rPr lang="en-GB" dirty="0" smtClean="0"/>
              <a:t>), but not all code is yet covered </a:t>
            </a:r>
            <a:r>
              <a:rPr lang="fr-FR" dirty="0" smtClean="0"/>
              <a:t>…</a:t>
            </a:r>
            <a:endParaRPr lang="en-GB" dirty="0"/>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600" y="3210699"/>
            <a:ext cx="4495800" cy="3079462"/>
          </a:xfrm>
          <a:prstGeom prst="rect">
            <a:avLst/>
          </a:prstGeom>
        </p:spPr>
      </p:pic>
      <p:sp>
        <p:nvSpPr>
          <p:cNvPr id="8" name="ZoneTexte 7"/>
          <p:cNvSpPr txBox="1"/>
          <p:nvPr/>
        </p:nvSpPr>
        <p:spPr>
          <a:xfrm>
            <a:off x="622301" y="3259723"/>
            <a:ext cx="1415973" cy="338554"/>
          </a:xfrm>
          <a:prstGeom prst="rect">
            <a:avLst/>
          </a:prstGeom>
          <a:noFill/>
        </p:spPr>
        <p:txBody>
          <a:bodyPr wrap="none" rtlCol="0">
            <a:spAutoFit/>
          </a:bodyPr>
          <a:lstStyle/>
          <a:p>
            <a:r>
              <a:rPr lang="fr-FR" sz="1600" dirty="0" smtClean="0">
                <a:latin typeface="Courier"/>
                <a:cs typeface="Courier"/>
              </a:rPr>
              <a:t>m</a:t>
            </a:r>
            <a:r>
              <a:rPr lang="en-GB" sz="1600" dirty="0" err="1" smtClean="0">
                <a:latin typeface="Courier"/>
                <a:cs typeface="Courier"/>
              </a:rPr>
              <a:t>ake</a:t>
            </a:r>
            <a:r>
              <a:rPr lang="en-GB" sz="1600" dirty="0" smtClean="0">
                <a:latin typeface="Courier"/>
                <a:cs typeface="Courier"/>
              </a:rPr>
              <a:t> check</a:t>
            </a:r>
            <a:endParaRPr lang="en-GB" sz="1600" dirty="0">
              <a:latin typeface="Courier"/>
              <a:cs typeface="Courier"/>
            </a:endParaRPr>
          </a:p>
        </p:txBody>
      </p:sp>
      <p:cxnSp>
        <p:nvCxnSpPr>
          <p:cNvPr id="12" name="Connecteur droit avec flèche 11"/>
          <p:cNvCxnSpPr>
            <a:stCxn id="8" idx="3"/>
          </p:cNvCxnSpPr>
          <p:nvPr/>
        </p:nvCxnSpPr>
        <p:spPr>
          <a:xfrm>
            <a:off x="2038274" y="3429000"/>
            <a:ext cx="5525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4945495" y="3384034"/>
            <a:ext cx="4154903" cy="1107996"/>
          </a:xfrm>
          <a:prstGeom prst="rect">
            <a:avLst/>
          </a:prstGeom>
          <a:noFill/>
        </p:spPr>
        <p:txBody>
          <a:bodyPr wrap="none" rtlCol="0">
            <a:spAutoFit/>
          </a:bodyPr>
          <a:lstStyle/>
          <a:p>
            <a:r>
              <a:rPr lang="en-GB" dirty="0" smtClean="0"/>
              <a:t>Each dot is an individual test case:</a:t>
            </a:r>
          </a:p>
          <a:p>
            <a:r>
              <a:rPr lang="en-GB" sz="1600" dirty="0" smtClean="0"/>
              <a:t>. = okay</a:t>
            </a:r>
          </a:p>
          <a:p>
            <a:r>
              <a:rPr lang="en-GB" sz="1600" dirty="0" smtClean="0"/>
              <a:t>F = failure (unexpected result)</a:t>
            </a:r>
          </a:p>
          <a:p>
            <a:r>
              <a:rPr lang="en-GB" sz="1600" dirty="0" smtClean="0"/>
              <a:t>E = error (unexpected behaviour, e.g. </a:t>
            </a:r>
            <a:r>
              <a:rPr lang="en-GB" sz="1600" dirty="0" err="1" smtClean="0"/>
              <a:t>seg</a:t>
            </a:r>
            <a:r>
              <a:rPr lang="en-GB" sz="1600" dirty="0" smtClean="0"/>
              <a:t>. fault)</a:t>
            </a:r>
            <a:endParaRPr lang="en-GB" sz="1600" dirty="0"/>
          </a:p>
        </p:txBody>
      </p:sp>
      <p:sp>
        <p:nvSpPr>
          <p:cNvPr id="16" name="ZoneTexte 15"/>
          <p:cNvSpPr txBox="1"/>
          <p:nvPr/>
        </p:nvSpPr>
        <p:spPr>
          <a:xfrm>
            <a:off x="5173413" y="5452933"/>
            <a:ext cx="3653088" cy="646331"/>
          </a:xfrm>
          <a:prstGeom prst="rect">
            <a:avLst/>
          </a:prstGeom>
          <a:noFill/>
        </p:spPr>
        <p:txBody>
          <a:bodyPr wrap="none" rtlCol="0">
            <a:spAutoFit/>
          </a:bodyPr>
          <a:lstStyle/>
          <a:p>
            <a:r>
              <a:rPr lang="en-GB" b="1" dirty="0" smtClean="0"/>
              <a:t>Note:</a:t>
            </a:r>
            <a:r>
              <a:rPr lang="en-GB" dirty="0" smtClean="0"/>
              <a:t> for </a:t>
            </a:r>
            <a:r>
              <a:rPr lang="en-GB" dirty="0" err="1" smtClean="0"/>
              <a:t>automake</a:t>
            </a:r>
            <a:r>
              <a:rPr lang="en-GB" dirty="0" smtClean="0"/>
              <a:t> &gt;= 1.13, console</a:t>
            </a:r>
            <a:br>
              <a:rPr lang="en-GB" dirty="0" smtClean="0"/>
            </a:br>
            <a:r>
              <a:rPr lang="en-GB" dirty="0" smtClean="0"/>
              <a:t>dumps end up in </a:t>
            </a:r>
            <a:r>
              <a:rPr lang="en-GB" sz="1600" dirty="0" smtClean="0">
                <a:latin typeface="Courier"/>
                <a:cs typeface="Courier"/>
              </a:rPr>
              <a:t>test/test_*.log</a:t>
            </a:r>
            <a:endParaRPr lang="en-GB" sz="1600" dirty="0">
              <a:latin typeface="Courier"/>
              <a:cs typeface="Courier"/>
            </a:endParaRPr>
          </a:p>
        </p:txBody>
      </p:sp>
    </p:spTree>
    <p:extLst>
      <p:ext uri="{BB962C8B-B14F-4D97-AF65-F5344CB8AC3E}">
        <p14:creationId xmlns:p14="http://schemas.microsoft.com/office/powerpoint/2010/main" val="37671839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Test driven development</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31</a:t>
            </a:fld>
            <a:endParaRPr lang="fr-FR" dirty="0"/>
          </a:p>
        </p:txBody>
      </p:sp>
      <p:pic>
        <p:nvPicPr>
          <p:cNvPr id="5" name="Image 4"/>
          <p:cNvPicPr>
            <a:picLocks noChangeAspect="1"/>
          </p:cNvPicPr>
          <p:nvPr/>
        </p:nvPicPr>
        <p:blipFill>
          <a:blip r:embed="rId2"/>
          <a:stretch>
            <a:fillRect/>
          </a:stretch>
        </p:blipFill>
        <p:spPr>
          <a:xfrm>
            <a:off x="1120088" y="1276866"/>
            <a:ext cx="6995212" cy="4967318"/>
          </a:xfrm>
          <a:prstGeom prst="rect">
            <a:avLst/>
          </a:prstGeom>
        </p:spPr>
      </p:pic>
      <p:sp>
        <p:nvSpPr>
          <p:cNvPr id="9" name="ZoneTexte 8"/>
          <p:cNvSpPr txBox="1"/>
          <p:nvPr/>
        </p:nvSpPr>
        <p:spPr>
          <a:xfrm>
            <a:off x="3340087" y="767834"/>
            <a:ext cx="2525338" cy="369332"/>
          </a:xfrm>
          <a:prstGeom prst="rect">
            <a:avLst/>
          </a:prstGeom>
          <a:noFill/>
        </p:spPr>
        <p:txBody>
          <a:bodyPr wrap="none" rtlCol="0">
            <a:spAutoFit/>
          </a:bodyPr>
          <a:lstStyle/>
          <a:p>
            <a:r>
              <a:rPr lang="en-GB" dirty="0" smtClean="0"/>
              <a:t>You </a:t>
            </a:r>
            <a:r>
              <a:rPr lang="en-GB" dirty="0" smtClean="0"/>
              <a:t>should give </a:t>
            </a:r>
            <a:r>
              <a:rPr lang="en-GB" dirty="0" smtClean="0"/>
              <a:t>it a try </a:t>
            </a:r>
            <a:r>
              <a:rPr lang="fr-FR" dirty="0" smtClean="0"/>
              <a:t>…</a:t>
            </a:r>
            <a:endParaRPr lang="en-GB" dirty="0"/>
          </a:p>
        </p:txBody>
      </p:sp>
    </p:spTree>
    <p:extLst>
      <p:ext uri="{BB962C8B-B14F-4D97-AF65-F5344CB8AC3E}">
        <p14:creationId xmlns:p14="http://schemas.microsoft.com/office/powerpoint/2010/main" val="19634765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How to write a new C++ unit test? As C++ class!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32</a:t>
            </a:fld>
            <a:endParaRPr lang="fr-FR" dirty="0"/>
          </a:p>
        </p:txBody>
      </p:sp>
      <p:pic>
        <p:nvPicPr>
          <p:cNvPr id="4" name="Image 3"/>
          <p:cNvPicPr>
            <a:picLocks noChangeAspect="1"/>
          </p:cNvPicPr>
          <p:nvPr/>
        </p:nvPicPr>
        <p:blipFill>
          <a:blip r:embed="rId2"/>
          <a:stretch>
            <a:fillRect/>
          </a:stretch>
        </p:blipFill>
        <p:spPr>
          <a:xfrm>
            <a:off x="317500" y="1522631"/>
            <a:ext cx="4521200" cy="22606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254000" y="1153299"/>
            <a:ext cx="4237759" cy="369332"/>
          </a:xfrm>
          <a:prstGeom prst="rect">
            <a:avLst/>
          </a:prstGeom>
          <a:noFill/>
        </p:spPr>
        <p:txBody>
          <a:bodyPr wrap="none" rtlCol="0">
            <a:spAutoFit/>
          </a:bodyPr>
          <a:lstStyle/>
          <a:p>
            <a:r>
              <a:rPr lang="en-GB" dirty="0" smtClean="0"/>
              <a:t>Create a class that derived from </a:t>
            </a:r>
            <a:r>
              <a:rPr lang="en-GB" dirty="0" err="1" smtClean="0"/>
              <a:t>GTestSuite</a:t>
            </a:r>
            <a:endParaRPr lang="en-GB" dirty="0"/>
          </a:p>
        </p:txBody>
      </p:sp>
      <p:pic>
        <p:nvPicPr>
          <p:cNvPr id="7" name="Image 6"/>
          <p:cNvPicPr>
            <a:picLocks noChangeAspect="1"/>
          </p:cNvPicPr>
          <p:nvPr/>
        </p:nvPicPr>
        <p:blipFill>
          <a:blip r:embed="rId3"/>
          <a:stretch>
            <a:fillRect/>
          </a:stretch>
        </p:blipFill>
        <p:spPr>
          <a:xfrm>
            <a:off x="304800" y="4325836"/>
            <a:ext cx="7327900" cy="2030514"/>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254000" y="3959662"/>
            <a:ext cx="2341844" cy="369332"/>
          </a:xfrm>
          <a:prstGeom prst="rect">
            <a:avLst/>
          </a:prstGeom>
          <a:noFill/>
        </p:spPr>
        <p:txBody>
          <a:bodyPr wrap="none" rtlCol="0">
            <a:spAutoFit/>
          </a:bodyPr>
          <a:lstStyle/>
          <a:p>
            <a:r>
              <a:rPr lang="en-GB" dirty="0" smtClean="0"/>
              <a:t>Implement set method</a:t>
            </a:r>
            <a:endParaRPr lang="en-GB" dirty="0"/>
          </a:p>
        </p:txBody>
      </p:sp>
      <p:pic>
        <p:nvPicPr>
          <p:cNvPr id="8" name="Image 7"/>
          <p:cNvPicPr>
            <a:picLocks noChangeAspect="1"/>
          </p:cNvPicPr>
          <p:nvPr/>
        </p:nvPicPr>
        <p:blipFill>
          <a:blip r:embed="rId4"/>
          <a:stretch>
            <a:fillRect/>
          </a:stretch>
        </p:blipFill>
        <p:spPr>
          <a:xfrm>
            <a:off x="5288059" y="1670194"/>
            <a:ext cx="3721100" cy="3666947"/>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5199159" y="1087363"/>
            <a:ext cx="3617735" cy="646331"/>
          </a:xfrm>
          <a:prstGeom prst="rect">
            <a:avLst/>
          </a:prstGeom>
          <a:noFill/>
        </p:spPr>
        <p:txBody>
          <a:bodyPr wrap="none" rtlCol="0">
            <a:spAutoFit/>
          </a:bodyPr>
          <a:lstStyle/>
          <a:p>
            <a:r>
              <a:rPr lang="en-GB" dirty="0" smtClean="0"/>
              <a:t>Append </a:t>
            </a:r>
            <a:r>
              <a:rPr lang="en-GB" dirty="0" err="1" smtClean="0"/>
              <a:t>GTestSuite</a:t>
            </a:r>
            <a:r>
              <a:rPr lang="en-GB" dirty="0" smtClean="0"/>
              <a:t> to container, run </a:t>
            </a:r>
            <a:br>
              <a:rPr lang="en-GB" dirty="0" smtClean="0"/>
            </a:br>
            <a:r>
              <a:rPr lang="en-GB" dirty="0" smtClean="0"/>
              <a:t>tests</a:t>
            </a:r>
            <a:r>
              <a:rPr lang="en-GB" dirty="0"/>
              <a:t> </a:t>
            </a:r>
            <a:r>
              <a:rPr lang="en-GB" dirty="0" smtClean="0"/>
              <a:t>and save results</a:t>
            </a:r>
            <a:endParaRPr lang="en-GB" dirty="0"/>
          </a:p>
        </p:txBody>
      </p:sp>
      <p:sp>
        <p:nvSpPr>
          <p:cNvPr id="14" name="ZoneTexte 13"/>
          <p:cNvSpPr txBox="1"/>
          <p:nvPr/>
        </p:nvSpPr>
        <p:spPr>
          <a:xfrm>
            <a:off x="1233752" y="601258"/>
            <a:ext cx="6643014" cy="369332"/>
          </a:xfrm>
          <a:prstGeom prst="rect">
            <a:avLst/>
          </a:prstGeom>
          <a:noFill/>
        </p:spPr>
        <p:txBody>
          <a:bodyPr wrap="none" rtlCol="0">
            <a:spAutoFit/>
          </a:bodyPr>
          <a:lstStyle/>
          <a:p>
            <a:r>
              <a:rPr lang="en-GB" dirty="0" smtClean="0"/>
              <a:t>(see </a:t>
            </a:r>
            <a:r>
              <a:rPr lang="en-GB" sz="1600" dirty="0" err="1" smtClean="0">
                <a:latin typeface="Courier"/>
                <a:cs typeface="Courier"/>
              </a:rPr>
              <a:t>inst</a:t>
            </a:r>
            <a:r>
              <a:rPr lang="en-GB" sz="1600" dirty="0" smtClean="0">
                <a:latin typeface="Courier"/>
                <a:cs typeface="Courier"/>
              </a:rPr>
              <a:t>/test/</a:t>
            </a:r>
            <a:r>
              <a:rPr lang="en-GB" sz="1600" dirty="0" err="1" smtClean="0">
                <a:latin typeface="Courier"/>
                <a:cs typeface="Courier"/>
              </a:rPr>
              <a:t>test_CTA.hpp</a:t>
            </a:r>
            <a:r>
              <a:rPr lang="en-GB" sz="1600" dirty="0" smtClean="0">
                <a:latin typeface="Courier"/>
                <a:cs typeface="Courier"/>
              </a:rPr>
              <a:t> </a:t>
            </a:r>
            <a:r>
              <a:rPr lang="en-GB" dirty="0" smtClean="0"/>
              <a:t>and </a:t>
            </a:r>
            <a:r>
              <a:rPr lang="en-GB" sz="1600" dirty="0" err="1">
                <a:latin typeface="Courier"/>
                <a:cs typeface="Courier"/>
              </a:rPr>
              <a:t>inst</a:t>
            </a:r>
            <a:r>
              <a:rPr lang="en-GB" sz="1600" dirty="0">
                <a:latin typeface="Courier"/>
                <a:cs typeface="Courier"/>
              </a:rPr>
              <a:t>/test/</a:t>
            </a:r>
            <a:r>
              <a:rPr lang="en-GB" sz="1600" dirty="0" err="1">
                <a:latin typeface="Courier"/>
                <a:cs typeface="Courier"/>
              </a:rPr>
              <a:t>test_CTA.cpp</a:t>
            </a:r>
            <a:r>
              <a:rPr lang="en-GB" dirty="0" smtClean="0"/>
              <a:t>)</a:t>
            </a:r>
            <a:endParaRPr lang="en-GB" dirty="0"/>
          </a:p>
        </p:txBody>
      </p:sp>
    </p:spTree>
    <p:extLst>
      <p:ext uri="{BB962C8B-B14F-4D97-AF65-F5344CB8AC3E}">
        <p14:creationId xmlns:p14="http://schemas.microsoft.com/office/powerpoint/2010/main" val="27680379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And in Python?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33</a:t>
            </a:fld>
            <a:endParaRPr lang="fr-FR" dirty="0"/>
          </a:p>
        </p:txBody>
      </p:sp>
      <p:pic>
        <p:nvPicPr>
          <p:cNvPr id="5" name="Image 4"/>
          <p:cNvPicPr>
            <a:picLocks noChangeAspect="1"/>
          </p:cNvPicPr>
          <p:nvPr/>
        </p:nvPicPr>
        <p:blipFill>
          <a:blip r:embed="rId2"/>
          <a:stretch>
            <a:fillRect/>
          </a:stretch>
        </p:blipFill>
        <p:spPr>
          <a:xfrm>
            <a:off x="190500" y="1460499"/>
            <a:ext cx="4800600" cy="418241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3"/>
          <a:stretch>
            <a:fillRect/>
          </a:stretch>
        </p:blipFill>
        <p:spPr>
          <a:xfrm>
            <a:off x="5092700" y="1460500"/>
            <a:ext cx="3898900" cy="3579472"/>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558800" y="1091168"/>
            <a:ext cx="4301666" cy="369332"/>
          </a:xfrm>
          <a:prstGeom prst="rect">
            <a:avLst/>
          </a:prstGeom>
          <a:noFill/>
        </p:spPr>
        <p:txBody>
          <a:bodyPr wrap="none" rtlCol="0">
            <a:spAutoFit/>
          </a:bodyPr>
          <a:lstStyle/>
          <a:p>
            <a:r>
              <a:rPr lang="en-GB" dirty="0" smtClean="0"/>
              <a:t>Create class derived from </a:t>
            </a:r>
            <a:r>
              <a:rPr lang="en-GB" dirty="0" err="1" smtClean="0"/>
              <a:t>GPythonTestSuite</a:t>
            </a:r>
            <a:endParaRPr lang="en-GB" dirty="0"/>
          </a:p>
        </p:txBody>
      </p:sp>
      <p:sp>
        <p:nvSpPr>
          <p:cNvPr id="15" name="ZoneTexte 14"/>
          <p:cNvSpPr txBox="1"/>
          <p:nvPr/>
        </p:nvSpPr>
        <p:spPr>
          <a:xfrm>
            <a:off x="5029200" y="839863"/>
            <a:ext cx="3931522" cy="646331"/>
          </a:xfrm>
          <a:prstGeom prst="rect">
            <a:avLst/>
          </a:prstGeom>
          <a:noFill/>
        </p:spPr>
        <p:txBody>
          <a:bodyPr wrap="none" rtlCol="0">
            <a:spAutoFit/>
          </a:bodyPr>
          <a:lstStyle/>
          <a:p>
            <a:r>
              <a:rPr lang="en-GB" dirty="0" smtClean="0"/>
              <a:t>Allocate test class, append to container, </a:t>
            </a:r>
            <a:br>
              <a:rPr lang="en-GB" dirty="0" smtClean="0"/>
            </a:br>
            <a:r>
              <a:rPr lang="en-GB" dirty="0" smtClean="0"/>
              <a:t>run tests and save results</a:t>
            </a:r>
            <a:endParaRPr lang="en-GB" dirty="0"/>
          </a:p>
        </p:txBody>
      </p:sp>
    </p:spTree>
    <p:extLst>
      <p:ext uri="{BB962C8B-B14F-4D97-AF65-F5344CB8AC3E}">
        <p14:creationId xmlns:p14="http://schemas.microsoft.com/office/powerpoint/2010/main" val="4034026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57200" y="2674938"/>
            <a:ext cx="8229600" cy="1143000"/>
          </a:xfrm>
        </p:spPr>
        <p:txBody>
          <a:bodyPr>
            <a:normAutofit/>
          </a:bodyPr>
          <a:lstStyle/>
          <a:p>
            <a:pPr marL="342900" indent="-342900"/>
            <a:r>
              <a:rPr lang="en-GB" sz="2800" b="1" dirty="0"/>
              <a:t>3</a:t>
            </a:r>
            <a:r>
              <a:rPr lang="en-GB" sz="2800" b="1" dirty="0" smtClean="0"/>
              <a:t>. </a:t>
            </a:r>
            <a:r>
              <a:rPr lang="en-GB" sz="2800" b="1" dirty="0" smtClean="0"/>
              <a:t>Current status</a:t>
            </a:r>
            <a:endParaRPr lang="en-GB" sz="2800" b="1" dirty="0"/>
          </a:p>
        </p:txBody>
      </p:sp>
      <p:sp>
        <p:nvSpPr>
          <p:cNvPr id="2" name="Espace réservé de la date 1"/>
          <p:cNvSpPr>
            <a:spLocks noGrp="1"/>
          </p:cNvSpPr>
          <p:nvPr>
            <p:ph type="dt" sz="half" idx="10"/>
          </p:nvPr>
        </p:nvSpPr>
        <p:spPr/>
        <p:txBody>
          <a:bodyPr/>
          <a:lstStyle/>
          <a:p>
            <a:r>
              <a:rPr lang="fr-FR" smtClean="0"/>
              <a:t>7-11 July 2014</a:t>
            </a:r>
            <a:endParaRPr lang="fr-FR"/>
          </a:p>
        </p:txBody>
      </p:sp>
      <p:sp>
        <p:nvSpPr>
          <p:cNvPr id="3" name="Espace réservé du pied de page 2"/>
          <p:cNvSpPr>
            <a:spLocks noGrp="1"/>
          </p:cNvSpPr>
          <p:nvPr>
            <p:ph type="ftr" sz="quarter" idx="11"/>
          </p:nvPr>
        </p:nvSpPr>
        <p:spPr/>
        <p:txBody>
          <a:bodyPr/>
          <a:lstStyle/>
          <a:p>
            <a:r>
              <a:rPr lang="en-US" smtClean="0"/>
              <a:t>3nd ctools and gammalib coding sprint (Jürgen Knödlseder)</a:t>
            </a:r>
            <a:endParaRPr lang="fr-FR"/>
          </a:p>
        </p:txBody>
      </p:sp>
      <p:sp>
        <p:nvSpPr>
          <p:cNvPr id="4" name="Espace réservé du numéro de diapositive 3"/>
          <p:cNvSpPr>
            <a:spLocks noGrp="1"/>
          </p:cNvSpPr>
          <p:nvPr>
            <p:ph type="sldNum" sz="quarter" idx="12"/>
          </p:nvPr>
        </p:nvSpPr>
        <p:spPr/>
        <p:txBody>
          <a:bodyPr/>
          <a:lstStyle/>
          <a:p>
            <a:fld id="{72EB9ABC-63D6-4D4A-90E7-A30DACECB975}" type="slidenum">
              <a:rPr lang="fr-FR" smtClean="0"/>
              <a:t>34</a:t>
            </a:fld>
            <a:endParaRPr lang="fr-FR"/>
          </a:p>
        </p:txBody>
      </p:sp>
    </p:spTree>
    <p:extLst>
      <p:ext uri="{BB962C8B-B14F-4D97-AF65-F5344CB8AC3E}">
        <p14:creationId xmlns:p14="http://schemas.microsoft.com/office/powerpoint/2010/main" val="20201790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en-US" sz="3600" b="1" dirty="0" err="1" smtClean="0">
                <a:solidFill>
                  <a:schemeClr val="tx2">
                    <a:lumMod val="60000"/>
                    <a:lumOff val="40000"/>
                  </a:schemeClr>
                </a:solidFill>
              </a:rPr>
              <a:t>GammaLib</a:t>
            </a:r>
            <a:r>
              <a:rPr lang="en-US" sz="3600" b="1" dirty="0" smtClean="0">
                <a:solidFill>
                  <a:schemeClr val="tx2">
                    <a:lumMod val="60000"/>
                    <a:lumOff val="40000"/>
                  </a:schemeClr>
                </a:solidFill>
              </a:rPr>
              <a:t> world </a:t>
            </a:r>
            <a:r>
              <a:rPr lang="en-US" sz="3600" b="1" dirty="0" smtClean="0">
                <a:solidFill>
                  <a:schemeClr val="tx2">
                    <a:lumMod val="60000"/>
                    <a:lumOff val="40000"/>
                  </a:schemeClr>
                </a:solidFill>
              </a:rPr>
              <a:t>map</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35</a:t>
            </a:fld>
            <a:endParaRPr lang="fr-FR" dirty="0"/>
          </a:p>
        </p:txBody>
      </p:sp>
      <p:pic>
        <p:nvPicPr>
          <p:cNvPr id="4" name="Image 3"/>
          <p:cNvPicPr>
            <a:picLocks noChangeAspect="1"/>
          </p:cNvPicPr>
          <p:nvPr/>
        </p:nvPicPr>
        <p:blipFill>
          <a:blip r:embed="rId3"/>
          <a:stretch>
            <a:fillRect/>
          </a:stretch>
        </p:blipFill>
        <p:spPr>
          <a:xfrm>
            <a:off x="279400" y="2082799"/>
            <a:ext cx="4085757" cy="241300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3362206" y="739295"/>
            <a:ext cx="2441694" cy="369332"/>
          </a:xfrm>
          <a:prstGeom prst="rect">
            <a:avLst/>
          </a:prstGeom>
          <a:noFill/>
        </p:spPr>
        <p:txBody>
          <a:bodyPr wrap="none" rtlCol="0">
            <a:spAutoFit/>
          </a:bodyPr>
          <a:lstStyle/>
          <a:p>
            <a:r>
              <a:rPr lang="en-GB" dirty="0" err="1" smtClean="0"/>
              <a:t>SourceForge</a:t>
            </a:r>
            <a:r>
              <a:rPr lang="en-GB" dirty="0" smtClean="0"/>
              <a:t> downloads</a:t>
            </a:r>
            <a:endParaRPr lang="en-GB" dirty="0"/>
          </a:p>
        </p:txBody>
      </p:sp>
      <p:pic>
        <p:nvPicPr>
          <p:cNvPr id="6" name="Image 5" descr="gammalib-2014-worl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9850" y="2082800"/>
            <a:ext cx="4066350" cy="2412999"/>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2070100" y="1631434"/>
            <a:ext cx="652643" cy="369332"/>
          </a:xfrm>
          <a:prstGeom prst="rect">
            <a:avLst/>
          </a:prstGeom>
          <a:noFill/>
        </p:spPr>
        <p:txBody>
          <a:bodyPr wrap="none" rtlCol="0">
            <a:spAutoFit/>
          </a:bodyPr>
          <a:lstStyle/>
          <a:p>
            <a:r>
              <a:rPr lang="en-GB" dirty="0" smtClean="0"/>
              <a:t>2013</a:t>
            </a:r>
            <a:endParaRPr lang="en-GB" dirty="0"/>
          </a:p>
        </p:txBody>
      </p:sp>
      <p:sp>
        <p:nvSpPr>
          <p:cNvPr id="10" name="ZoneTexte 9"/>
          <p:cNvSpPr txBox="1"/>
          <p:nvPr/>
        </p:nvSpPr>
        <p:spPr>
          <a:xfrm>
            <a:off x="6558143" y="1651000"/>
            <a:ext cx="652643" cy="369332"/>
          </a:xfrm>
          <a:prstGeom prst="rect">
            <a:avLst/>
          </a:prstGeom>
          <a:noFill/>
        </p:spPr>
        <p:txBody>
          <a:bodyPr wrap="none" rtlCol="0">
            <a:spAutoFit/>
          </a:bodyPr>
          <a:lstStyle/>
          <a:p>
            <a:r>
              <a:rPr lang="en-GB" dirty="0" smtClean="0"/>
              <a:t>2014</a:t>
            </a:r>
            <a:endParaRPr lang="en-GB" dirty="0"/>
          </a:p>
        </p:txBody>
      </p:sp>
    </p:spTree>
    <p:extLst>
      <p:ext uri="{BB962C8B-B14F-4D97-AF65-F5344CB8AC3E}">
        <p14:creationId xmlns:p14="http://schemas.microsoft.com/office/powerpoint/2010/main" val="19908243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en-US" sz="3600" b="1" dirty="0" err="1" smtClean="0">
                <a:solidFill>
                  <a:schemeClr val="tx2">
                    <a:lumMod val="60000"/>
                    <a:lumOff val="40000"/>
                  </a:schemeClr>
                </a:solidFill>
              </a:rPr>
              <a:t>GammaLib</a:t>
            </a:r>
            <a:r>
              <a:rPr lang="en-US" sz="3600" b="1" dirty="0" smtClean="0">
                <a:solidFill>
                  <a:schemeClr val="tx2">
                    <a:lumMod val="60000"/>
                    <a:lumOff val="40000"/>
                  </a:schemeClr>
                </a:solidFill>
              </a:rPr>
              <a:t> </a:t>
            </a:r>
            <a:r>
              <a:rPr lang="en-US" sz="3600" b="1" dirty="0" smtClean="0">
                <a:solidFill>
                  <a:schemeClr val="tx2">
                    <a:lumMod val="60000"/>
                    <a:lumOff val="40000"/>
                  </a:schemeClr>
                </a:solidFill>
              </a:rPr>
              <a:t>&amp; </a:t>
            </a:r>
            <a:r>
              <a:rPr lang="en-US" sz="3600" b="1" dirty="0" err="1" smtClean="0">
                <a:solidFill>
                  <a:schemeClr val="tx2">
                    <a:lumMod val="60000"/>
                    <a:lumOff val="40000"/>
                  </a:schemeClr>
                </a:solidFill>
              </a:rPr>
              <a:t>ctools</a:t>
            </a:r>
            <a:r>
              <a:rPr lang="en-US" sz="3600" b="1" dirty="0" smtClean="0">
                <a:solidFill>
                  <a:schemeClr val="tx2">
                    <a:lumMod val="60000"/>
                    <a:lumOff val="40000"/>
                  </a:schemeClr>
                </a:solidFill>
              </a:rPr>
              <a:t> statistics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36</a:t>
            </a:fld>
            <a:endParaRPr lang="fr-FR" dirty="0"/>
          </a:p>
        </p:txBody>
      </p:sp>
      <p:sp>
        <p:nvSpPr>
          <p:cNvPr id="5" name="ZoneTexte 4"/>
          <p:cNvSpPr txBox="1"/>
          <p:nvPr/>
        </p:nvSpPr>
        <p:spPr>
          <a:xfrm>
            <a:off x="3377575" y="730322"/>
            <a:ext cx="2457148" cy="369332"/>
          </a:xfrm>
          <a:prstGeom prst="rect">
            <a:avLst/>
          </a:prstGeom>
          <a:noFill/>
        </p:spPr>
        <p:txBody>
          <a:bodyPr wrap="none" rtlCol="0">
            <a:spAutoFit/>
          </a:bodyPr>
          <a:lstStyle/>
          <a:p>
            <a:r>
              <a:rPr lang="de-DE" dirty="0" smtClean="0">
                <a:hlinkClick r:id="rId2"/>
              </a:rPr>
              <a:t>https</a:t>
            </a:r>
            <a:r>
              <a:rPr lang="de-DE" dirty="0">
                <a:hlinkClick r:id="rId2"/>
              </a:rPr>
              <a:t>://www.ohloh.net</a:t>
            </a:r>
            <a:r>
              <a:rPr lang="de-DE" dirty="0" smtClean="0">
                <a:hlinkClick r:id="rId2"/>
              </a:rPr>
              <a:t>/</a:t>
            </a:r>
            <a:endParaRPr lang="en-GB" dirty="0"/>
          </a:p>
        </p:txBody>
      </p:sp>
      <p:grpSp>
        <p:nvGrpSpPr>
          <p:cNvPr id="14" name="Grouper 13"/>
          <p:cNvGrpSpPr/>
          <p:nvPr/>
        </p:nvGrpSpPr>
        <p:grpSpPr>
          <a:xfrm>
            <a:off x="3693536" y="5398700"/>
            <a:ext cx="1431149" cy="525849"/>
            <a:chOff x="3073400" y="4273550"/>
            <a:chExt cx="1431149" cy="525849"/>
          </a:xfrm>
        </p:grpSpPr>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600" y="4273550"/>
              <a:ext cx="1354949" cy="302219"/>
            </a:xfrm>
            <a:prstGeom prst="rect">
              <a:avLst/>
            </a:prstGeom>
          </p:spPr>
        </p:pic>
        <p:sp>
          <p:nvSpPr>
            <p:cNvPr id="12" name="ZoneTexte 11"/>
            <p:cNvSpPr txBox="1"/>
            <p:nvPr/>
          </p:nvSpPr>
          <p:spPr>
            <a:xfrm>
              <a:off x="3073400" y="4522400"/>
              <a:ext cx="1215297" cy="276999"/>
            </a:xfrm>
            <a:prstGeom prst="rect">
              <a:avLst/>
            </a:prstGeom>
            <a:noFill/>
          </p:spPr>
          <p:txBody>
            <a:bodyPr wrap="none" rtlCol="0">
              <a:spAutoFit/>
            </a:bodyPr>
            <a:lstStyle/>
            <a:p>
              <a:r>
                <a:rPr lang="fr-FR" sz="1200" dirty="0"/>
                <a:t>f</a:t>
              </a:r>
              <a:r>
                <a:rPr lang="en-GB" sz="1200" dirty="0" smtClean="0"/>
                <a:t>or your picture!</a:t>
              </a:r>
              <a:endParaRPr lang="en-GB" sz="1200" dirty="0"/>
            </a:p>
          </p:txBody>
        </p:sp>
      </p:grpSp>
      <p:pic>
        <p:nvPicPr>
          <p:cNvPr id="4" name="Image 3" descr="lo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00" y="1108627"/>
            <a:ext cx="3660360" cy="1739902"/>
          </a:xfrm>
          <a:prstGeom prst="rect">
            <a:avLst/>
          </a:prstGeom>
        </p:spPr>
      </p:pic>
      <p:pic>
        <p:nvPicPr>
          <p:cNvPr id="13" name="Image 12" descr="copm.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6100" y="2855922"/>
            <a:ext cx="3588111" cy="1666478"/>
          </a:xfrm>
          <a:prstGeom prst="rect">
            <a:avLst/>
          </a:prstGeom>
        </p:spPr>
      </p:pic>
      <p:pic>
        <p:nvPicPr>
          <p:cNvPr id="15" name="Image 14" descr="mrc.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9600" y="4566162"/>
            <a:ext cx="3150924" cy="1815588"/>
          </a:xfrm>
          <a:prstGeom prst="rect">
            <a:avLst/>
          </a:prstGeom>
        </p:spPr>
      </p:pic>
      <p:pic>
        <p:nvPicPr>
          <p:cNvPr id="16" name="Image 15" descr="ctools-loc.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84985" y="1113401"/>
            <a:ext cx="3701815" cy="1742521"/>
          </a:xfrm>
          <a:prstGeom prst="rect">
            <a:avLst/>
          </a:prstGeom>
        </p:spPr>
      </p:pic>
      <p:pic>
        <p:nvPicPr>
          <p:cNvPr id="17" name="Image 16" descr="ctools-copm.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35785" y="2881322"/>
            <a:ext cx="3524015" cy="1655099"/>
          </a:xfrm>
          <a:prstGeom prst="rect">
            <a:avLst/>
          </a:prstGeom>
        </p:spPr>
      </p:pic>
      <p:pic>
        <p:nvPicPr>
          <p:cNvPr id="18" name="Image 17" descr="ctools-mrc.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204373" y="4679762"/>
            <a:ext cx="3362012" cy="1361675"/>
          </a:xfrm>
          <a:prstGeom prst="rect">
            <a:avLst/>
          </a:prstGeom>
        </p:spPr>
      </p:pic>
    </p:spTree>
    <p:extLst>
      <p:ext uri="{BB962C8B-B14F-4D97-AF65-F5344CB8AC3E}">
        <p14:creationId xmlns:p14="http://schemas.microsoft.com/office/powerpoint/2010/main" val="34697463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Current</a:t>
            </a:r>
            <a:r>
              <a:rPr lang="fr-FR" sz="3600" b="1" dirty="0" smtClean="0">
                <a:solidFill>
                  <a:schemeClr val="tx2">
                    <a:lumMod val="60000"/>
                    <a:lumOff val="40000"/>
                  </a:schemeClr>
                </a:solidFill>
              </a:rPr>
              <a:t> </a:t>
            </a:r>
            <a:r>
              <a:rPr lang="fr-FR" sz="3600" b="1" dirty="0" err="1" smtClean="0">
                <a:solidFill>
                  <a:schemeClr val="tx2">
                    <a:lumMod val="60000"/>
                    <a:lumOff val="40000"/>
                  </a:schemeClr>
                </a:solidFill>
              </a:rPr>
              <a:t>status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37</a:t>
            </a:fld>
            <a:endParaRPr lang="fr-FR" dirty="0"/>
          </a:p>
        </p:txBody>
      </p:sp>
      <p:sp>
        <p:nvSpPr>
          <p:cNvPr id="6" name="ZoneTexte 5"/>
          <p:cNvSpPr txBox="1"/>
          <p:nvPr/>
        </p:nvSpPr>
        <p:spPr>
          <a:xfrm>
            <a:off x="476781" y="932934"/>
            <a:ext cx="1213381" cy="369332"/>
          </a:xfrm>
          <a:prstGeom prst="rect">
            <a:avLst/>
          </a:prstGeom>
          <a:noFill/>
        </p:spPr>
        <p:txBody>
          <a:bodyPr wrap="none" rtlCol="0">
            <a:spAutoFit/>
          </a:bodyPr>
          <a:lstStyle/>
          <a:p>
            <a:r>
              <a:rPr lang="en-GB" b="1" dirty="0" err="1" smtClean="0">
                <a:solidFill>
                  <a:srgbClr val="3366FF"/>
                </a:solidFill>
              </a:rPr>
              <a:t>GammaLib</a:t>
            </a:r>
            <a:endParaRPr lang="en-GB" b="1" dirty="0">
              <a:solidFill>
                <a:srgbClr val="3366FF"/>
              </a:solidFill>
            </a:endParaRPr>
          </a:p>
        </p:txBody>
      </p:sp>
      <p:sp>
        <p:nvSpPr>
          <p:cNvPr id="12" name="ZoneTexte 11"/>
          <p:cNvSpPr txBox="1"/>
          <p:nvPr/>
        </p:nvSpPr>
        <p:spPr>
          <a:xfrm>
            <a:off x="4800600" y="932934"/>
            <a:ext cx="761747" cy="369332"/>
          </a:xfrm>
          <a:prstGeom prst="rect">
            <a:avLst/>
          </a:prstGeom>
          <a:noFill/>
        </p:spPr>
        <p:txBody>
          <a:bodyPr wrap="none" rtlCol="0">
            <a:spAutoFit/>
          </a:bodyPr>
          <a:lstStyle/>
          <a:p>
            <a:r>
              <a:rPr lang="en-GB" b="1" dirty="0" err="1" smtClean="0">
                <a:solidFill>
                  <a:srgbClr val="3366FF"/>
                </a:solidFill>
              </a:rPr>
              <a:t>ctools</a:t>
            </a:r>
            <a:endParaRPr lang="en-GB" b="1" dirty="0">
              <a:solidFill>
                <a:srgbClr val="3366FF"/>
              </a:solidFill>
            </a:endParaRPr>
          </a:p>
        </p:txBody>
      </p:sp>
      <p:sp>
        <p:nvSpPr>
          <p:cNvPr id="7" name="ZoneTexte 6"/>
          <p:cNvSpPr txBox="1"/>
          <p:nvPr/>
        </p:nvSpPr>
        <p:spPr>
          <a:xfrm>
            <a:off x="457200" y="1377434"/>
            <a:ext cx="4114800" cy="3139321"/>
          </a:xfrm>
          <a:prstGeom prst="rect">
            <a:avLst/>
          </a:prstGeom>
          <a:noFill/>
        </p:spPr>
        <p:txBody>
          <a:bodyPr wrap="square" rtlCol="0">
            <a:spAutoFit/>
          </a:bodyPr>
          <a:lstStyle/>
          <a:p>
            <a:pPr marL="285750" indent="-285750">
              <a:buFont typeface="Arial"/>
              <a:buChar char="•"/>
            </a:pPr>
            <a:r>
              <a:rPr lang="en-GB" dirty="0" smtClean="0"/>
              <a:t>Release 00-08-</a:t>
            </a:r>
            <a:r>
              <a:rPr lang="en-GB" dirty="0" smtClean="0"/>
              <a:t>01</a:t>
            </a:r>
            <a:endParaRPr lang="en-GB" dirty="0" smtClean="0"/>
          </a:p>
          <a:p>
            <a:pPr marL="285750" indent="-285750">
              <a:buFont typeface="Arial"/>
              <a:buChar char="•"/>
            </a:pPr>
            <a:r>
              <a:rPr lang="en-GB" dirty="0" smtClean="0"/>
              <a:t>Includes abstract observation handling, data modelling, model fitting, application support</a:t>
            </a:r>
          </a:p>
          <a:p>
            <a:pPr marL="285750" indent="-285750">
              <a:buFont typeface="Arial"/>
              <a:buChar char="•"/>
            </a:pPr>
            <a:r>
              <a:rPr lang="en-GB" dirty="0" smtClean="0"/>
              <a:t>Provides FITS and XML interfaces</a:t>
            </a:r>
          </a:p>
          <a:p>
            <a:pPr marL="285750" indent="-285750">
              <a:buFont typeface="Arial"/>
              <a:buChar char="•"/>
            </a:pPr>
            <a:r>
              <a:rPr lang="en-GB" dirty="0" smtClean="0"/>
              <a:t>Homogeneous class interfaces</a:t>
            </a:r>
          </a:p>
          <a:p>
            <a:pPr marL="285750" indent="-285750">
              <a:buFont typeface="Arial"/>
              <a:buChar char="•"/>
            </a:pPr>
            <a:r>
              <a:rPr lang="en-GB" dirty="0" smtClean="0"/>
              <a:t>Support for</a:t>
            </a:r>
            <a:br>
              <a:rPr lang="en-GB" dirty="0" smtClean="0"/>
            </a:br>
            <a:r>
              <a:rPr lang="en-GB" dirty="0" smtClean="0"/>
              <a:t>- CTA (binned and </a:t>
            </a:r>
            <a:r>
              <a:rPr lang="en-GB" dirty="0" err="1" smtClean="0"/>
              <a:t>unbinned</a:t>
            </a:r>
            <a:r>
              <a:rPr lang="en-GB" dirty="0" smtClean="0"/>
              <a:t>)</a:t>
            </a:r>
            <a:br>
              <a:rPr lang="en-GB" dirty="0" smtClean="0"/>
            </a:br>
            <a:r>
              <a:rPr lang="en-GB" dirty="0" smtClean="0"/>
              <a:t>- Fermi/LAT (binned)</a:t>
            </a:r>
            <a:br>
              <a:rPr lang="en-GB" dirty="0" smtClean="0"/>
            </a:br>
            <a:r>
              <a:rPr lang="en-GB" dirty="0" smtClean="0"/>
              <a:t>- COMPTEL (binned)</a:t>
            </a:r>
            <a:br>
              <a:rPr lang="en-GB" dirty="0" smtClean="0"/>
            </a:br>
            <a:r>
              <a:rPr lang="en-GB" dirty="0" smtClean="0"/>
              <a:t>- Multi-wavelength</a:t>
            </a:r>
            <a:endParaRPr lang="en-GB" dirty="0"/>
          </a:p>
        </p:txBody>
      </p:sp>
      <p:sp>
        <p:nvSpPr>
          <p:cNvPr id="16" name="ZoneTexte 15"/>
          <p:cNvSpPr txBox="1"/>
          <p:nvPr/>
        </p:nvSpPr>
        <p:spPr>
          <a:xfrm>
            <a:off x="4800527" y="1377434"/>
            <a:ext cx="4191074" cy="1477328"/>
          </a:xfrm>
          <a:prstGeom prst="rect">
            <a:avLst/>
          </a:prstGeom>
          <a:noFill/>
        </p:spPr>
        <p:txBody>
          <a:bodyPr wrap="square" rtlCol="0">
            <a:spAutoFit/>
          </a:bodyPr>
          <a:lstStyle/>
          <a:p>
            <a:pPr marL="285750" indent="-285750">
              <a:buFont typeface="Arial"/>
              <a:buChar char="•"/>
            </a:pPr>
            <a:r>
              <a:rPr lang="en-GB" dirty="0" smtClean="0"/>
              <a:t>Release 00-07-</a:t>
            </a:r>
            <a:r>
              <a:rPr lang="en-GB" dirty="0" smtClean="0"/>
              <a:t>01</a:t>
            </a:r>
            <a:endParaRPr lang="en-GB" dirty="0" smtClean="0"/>
          </a:p>
          <a:p>
            <a:pPr marL="285750" indent="-285750">
              <a:buFont typeface="Arial"/>
              <a:buChar char="•"/>
            </a:pPr>
            <a:r>
              <a:rPr lang="en-GB" dirty="0" smtClean="0"/>
              <a:t>Provides observation simulation, event selection, binning, model fitting, sky mapping</a:t>
            </a:r>
          </a:p>
          <a:p>
            <a:pPr marL="285750" indent="-285750">
              <a:buFont typeface="Arial"/>
              <a:buChar char="•"/>
            </a:pPr>
            <a:r>
              <a:rPr lang="en-GB" dirty="0" smtClean="0"/>
              <a:t>Supports multi-instrument fitting</a:t>
            </a:r>
            <a:endParaRPr lang="en-GB" dirty="0"/>
          </a:p>
        </p:txBody>
      </p:sp>
    </p:spTree>
    <p:extLst>
      <p:ext uri="{BB962C8B-B14F-4D97-AF65-F5344CB8AC3E}">
        <p14:creationId xmlns:p14="http://schemas.microsoft.com/office/powerpoint/2010/main" val="86699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uml-ctarsp-v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250" y="2203440"/>
            <a:ext cx="6641900" cy="4258700"/>
          </a:xfrm>
          <a:prstGeom prst="rect">
            <a:avLst/>
          </a:prstGeom>
        </p:spPr>
      </p:pic>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Current</a:t>
            </a:r>
            <a:r>
              <a:rPr lang="fr-FR" sz="3600" b="1" dirty="0" smtClean="0">
                <a:solidFill>
                  <a:schemeClr val="tx2">
                    <a:lumMod val="60000"/>
                    <a:lumOff val="40000"/>
                  </a:schemeClr>
                </a:solidFill>
              </a:rPr>
              <a:t> IRF </a:t>
            </a:r>
            <a:r>
              <a:rPr lang="fr-FR" sz="3600" b="1" dirty="0" err="1" smtClean="0">
                <a:solidFill>
                  <a:schemeClr val="tx2">
                    <a:lumMod val="60000"/>
                    <a:lumOff val="40000"/>
                  </a:schemeClr>
                </a:solidFill>
              </a:rPr>
              <a:t>handling</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38</a:t>
            </a:fld>
            <a:endParaRPr lang="fr-FR" dirty="0"/>
          </a:p>
        </p:txBody>
      </p:sp>
      <p:sp>
        <p:nvSpPr>
          <p:cNvPr id="8" name="CustomShape 5"/>
          <p:cNvSpPr/>
          <p:nvPr/>
        </p:nvSpPr>
        <p:spPr>
          <a:xfrm>
            <a:off x="4928400" y="1244700"/>
            <a:ext cx="1592280" cy="580680"/>
          </a:xfrm>
          <a:prstGeom prst="rect">
            <a:avLst/>
          </a:prstGeom>
        </p:spPr>
        <p:txBody>
          <a:bodyPr wrap="none" lIns="90000" tIns="46800" rIns="90000" bIns="46800"/>
          <a:lstStyle/>
          <a:p>
            <a:pPr algn="ctr">
              <a:lnSpc>
                <a:spcPct val="100000"/>
              </a:lnSpc>
            </a:pPr>
            <a:r>
              <a:rPr lang="fr-FR" sz="1600">
                <a:latin typeface="Verdana"/>
              </a:rPr>
              <a:t>point spread
function</a:t>
            </a:r>
            <a:endParaRPr/>
          </a:p>
        </p:txBody>
      </p:sp>
      <p:sp>
        <p:nvSpPr>
          <p:cNvPr id="9" name="CustomShape 6"/>
          <p:cNvSpPr/>
          <p:nvPr/>
        </p:nvSpPr>
        <p:spPr>
          <a:xfrm>
            <a:off x="7107480" y="1232460"/>
            <a:ext cx="1806120" cy="580680"/>
          </a:xfrm>
          <a:prstGeom prst="rect">
            <a:avLst/>
          </a:prstGeom>
        </p:spPr>
        <p:txBody>
          <a:bodyPr wrap="none" lIns="90000" tIns="46800" rIns="90000" bIns="46800"/>
          <a:lstStyle/>
          <a:p>
            <a:pPr algn="ctr">
              <a:lnSpc>
                <a:spcPct val="100000"/>
              </a:lnSpc>
            </a:pPr>
            <a:r>
              <a:rPr lang="fr-FR" sz="1600">
                <a:latin typeface="Verdana"/>
              </a:rPr>
              <a:t>energy</a:t>
            </a:r>
            <a:endParaRPr/>
          </a:p>
          <a:p>
            <a:pPr algn="ctr">
              <a:lnSpc>
                <a:spcPct val="100000"/>
              </a:lnSpc>
            </a:pPr>
            <a:r>
              <a:rPr lang="fr-FR" sz="1600">
                <a:latin typeface="Verdana"/>
              </a:rPr>
              <a:t>dispersion</a:t>
            </a:r>
            <a:endParaRPr/>
          </a:p>
        </p:txBody>
      </p:sp>
      <p:sp>
        <p:nvSpPr>
          <p:cNvPr id="10" name="CustomShape 7"/>
          <p:cNvSpPr/>
          <p:nvPr/>
        </p:nvSpPr>
        <p:spPr>
          <a:xfrm>
            <a:off x="3147840" y="1229940"/>
            <a:ext cx="1265400" cy="580680"/>
          </a:xfrm>
          <a:prstGeom prst="rect">
            <a:avLst/>
          </a:prstGeom>
        </p:spPr>
        <p:txBody>
          <a:bodyPr wrap="none" lIns="90000" tIns="46800" rIns="90000" bIns="46800"/>
          <a:lstStyle/>
          <a:p>
            <a:pPr algn="ctr">
              <a:lnSpc>
                <a:spcPct val="100000"/>
              </a:lnSpc>
            </a:pPr>
            <a:r>
              <a:rPr lang="fr-FR" sz="1600" dirty="0">
                <a:latin typeface="Verdana"/>
              </a:rPr>
              <a:t>effective
area (cm2)</a:t>
            </a:r>
            <a:endParaRPr dirty="0"/>
          </a:p>
        </p:txBody>
      </p:sp>
      <p:sp>
        <p:nvSpPr>
          <p:cNvPr id="11" name="Line 8"/>
          <p:cNvSpPr/>
          <p:nvPr/>
        </p:nvSpPr>
        <p:spPr>
          <a:xfrm>
            <a:off x="3060000" y="1228500"/>
            <a:ext cx="1296000" cy="0"/>
          </a:xfrm>
          <a:prstGeom prst="line">
            <a:avLst/>
          </a:prstGeom>
          <a:ln>
            <a:solidFill>
              <a:srgbClr val="000000"/>
            </a:solidFill>
          </a:ln>
        </p:spPr>
      </p:sp>
      <p:sp>
        <p:nvSpPr>
          <p:cNvPr id="12" name="Line 9"/>
          <p:cNvSpPr/>
          <p:nvPr/>
        </p:nvSpPr>
        <p:spPr>
          <a:xfrm>
            <a:off x="4680000" y="1228500"/>
            <a:ext cx="2088000" cy="0"/>
          </a:xfrm>
          <a:prstGeom prst="line">
            <a:avLst/>
          </a:prstGeom>
          <a:ln>
            <a:solidFill>
              <a:srgbClr val="000000"/>
            </a:solidFill>
          </a:ln>
        </p:spPr>
      </p:sp>
      <p:sp>
        <p:nvSpPr>
          <p:cNvPr id="13" name="Line 10"/>
          <p:cNvSpPr/>
          <p:nvPr/>
        </p:nvSpPr>
        <p:spPr>
          <a:xfrm>
            <a:off x="7272000" y="1228500"/>
            <a:ext cx="1440000" cy="0"/>
          </a:xfrm>
          <a:prstGeom prst="line">
            <a:avLst/>
          </a:prstGeom>
          <a:ln>
            <a:solidFill>
              <a:srgbClr val="000000"/>
            </a:solidFill>
          </a:ln>
        </p:spPr>
      </p:sp>
      <p:pic>
        <p:nvPicPr>
          <p:cNvPr id="14" name="Image 13"/>
          <p:cNvPicPr/>
          <p:nvPr/>
        </p:nvPicPr>
        <p:blipFill>
          <a:blip r:embed="rId3" cstate="screen">
            <a:extLst>
              <a:ext uri="{28A0092B-C50C-407E-A947-70E740481C1C}">
                <a14:useLocalDpi xmlns:a14="http://schemas.microsoft.com/office/drawing/2010/main"/>
              </a:ext>
            </a:extLst>
          </a:blip>
          <a:stretch>
            <a:fillRect/>
          </a:stretch>
        </p:blipFill>
        <p:spPr>
          <a:xfrm>
            <a:off x="4643640" y="1804500"/>
            <a:ext cx="2268720" cy="437040"/>
          </a:xfrm>
          <a:prstGeom prst="rect">
            <a:avLst/>
          </a:prstGeom>
        </p:spPr>
      </p:pic>
      <p:pic>
        <p:nvPicPr>
          <p:cNvPr id="15" name="Image 14"/>
          <p:cNvPicPr/>
          <p:nvPr/>
        </p:nvPicPr>
        <p:blipFill>
          <a:blip r:embed="rId4" cstate="screen">
            <a:extLst>
              <a:ext uri="{28A0092B-C50C-407E-A947-70E740481C1C}">
                <a14:useLocalDpi xmlns:a14="http://schemas.microsoft.com/office/drawing/2010/main"/>
              </a:ext>
            </a:extLst>
          </a:blip>
          <a:stretch>
            <a:fillRect/>
          </a:stretch>
        </p:blipFill>
        <p:spPr>
          <a:xfrm>
            <a:off x="7239600" y="1816740"/>
            <a:ext cx="1555560" cy="383760"/>
          </a:xfrm>
          <a:prstGeom prst="rect">
            <a:avLst/>
          </a:prstGeom>
        </p:spPr>
      </p:pic>
      <p:pic>
        <p:nvPicPr>
          <p:cNvPr id="16" name="Image 15"/>
          <p:cNvPicPr/>
          <p:nvPr/>
        </p:nvPicPr>
        <p:blipFill>
          <a:blip r:embed="rId5" cstate="screen">
            <a:extLst>
              <a:ext uri="{28A0092B-C50C-407E-A947-70E740481C1C}">
                <a14:useLocalDpi xmlns:a14="http://schemas.microsoft.com/office/drawing/2010/main"/>
              </a:ext>
            </a:extLst>
          </a:blip>
          <a:stretch>
            <a:fillRect/>
          </a:stretch>
        </p:blipFill>
        <p:spPr>
          <a:xfrm>
            <a:off x="336240" y="832500"/>
            <a:ext cx="8483760" cy="361080"/>
          </a:xfrm>
          <a:prstGeom prst="rect">
            <a:avLst/>
          </a:prstGeom>
        </p:spPr>
      </p:pic>
      <p:sp>
        <p:nvSpPr>
          <p:cNvPr id="17" name="CustomShape 7"/>
          <p:cNvSpPr/>
          <p:nvPr/>
        </p:nvSpPr>
        <p:spPr>
          <a:xfrm>
            <a:off x="576000" y="1886573"/>
            <a:ext cx="2811600" cy="354967"/>
          </a:xfrm>
          <a:prstGeom prst="rect">
            <a:avLst/>
          </a:prstGeom>
        </p:spPr>
        <p:txBody>
          <a:bodyPr wrap="none" lIns="90000" tIns="46800" rIns="90000" bIns="46800"/>
          <a:lstStyle/>
          <a:p>
            <a:pPr algn="ctr">
              <a:lnSpc>
                <a:spcPct val="100000"/>
              </a:lnSpc>
            </a:pPr>
            <a:r>
              <a:rPr lang="fr-FR" sz="1600" b="1" dirty="0" smtClean="0">
                <a:latin typeface="Verdana"/>
              </a:rPr>
              <a:t>Full area, no angle </a:t>
            </a:r>
            <a:r>
              <a:rPr lang="fr-FR" sz="1600" b="1" dirty="0" err="1" smtClean="0">
                <a:latin typeface="Verdana"/>
              </a:rPr>
              <a:t>cuts</a:t>
            </a:r>
            <a:endParaRPr b="1" dirty="0"/>
          </a:p>
        </p:txBody>
      </p:sp>
      <p:cxnSp>
        <p:nvCxnSpPr>
          <p:cNvPr id="18" name="Connecteur droit avec flèche 17"/>
          <p:cNvCxnSpPr>
            <a:endCxn id="10" idx="1"/>
          </p:cNvCxnSpPr>
          <p:nvPr/>
        </p:nvCxnSpPr>
        <p:spPr>
          <a:xfrm flipV="1">
            <a:off x="2463203" y="1520280"/>
            <a:ext cx="684637" cy="366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8827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5514" y="5474033"/>
            <a:ext cx="2161885" cy="675262"/>
          </a:xfrm>
          <a:prstGeom prst="rect">
            <a:avLst/>
          </a:prstGeom>
        </p:spPr>
      </p:pic>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Performance tables </a:t>
            </a:r>
            <a:r>
              <a:rPr lang="fr-FR" sz="1800" b="1" dirty="0" smtClean="0">
                <a:solidFill>
                  <a:schemeClr val="tx2">
                    <a:lumMod val="60000"/>
                    <a:lumOff val="40000"/>
                  </a:schemeClr>
                </a:solidFill>
              </a:rPr>
              <a:t>(</a:t>
            </a:r>
            <a:r>
              <a:rPr lang="fr-FR" sz="1800" b="1" dirty="0" err="1" smtClean="0">
                <a:solidFill>
                  <a:schemeClr val="tx2">
                    <a:lumMod val="60000"/>
                    <a:lumOff val="40000"/>
                  </a:schemeClr>
                </a:solidFill>
              </a:rPr>
              <a:t>historic</a:t>
            </a:r>
            <a:r>
              <a:rPr lang="fr-FR" sz="1800" b="1" dirty="0" smtClean="0">
                <a:solidFill>
                  <a:schemeClr val="tx2">
                    <a:lumMod val="60000"/>
                    <a:lumOff val="40000"/>
                  </a:schemeClr>
                </a:solidFill>
              </a:rPr>
              <a:t>)</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39</a:t>
            </a:fld>
            <a:endParaRPr lang="fr-FR"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419" y="764695"/>
            <a:ext cx="6132781" cy="454776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342900" y="5337863"/>
            <a:ext cx="4832986" cy="923330"/>
          </a:xfrm>
          <a:prstGeom prst="rect">
            <a:avLst/>
          </a:prstGeom>
          <a:noFill/>
        </p:spPr>
        <p:txBody>
          <a:bodyPr wrap="none" rtlCol="0">
            <a:spAutoFit/>
          </a:bodyPr>
          <a:lstStyle/>
          <a:p>
            <a:r>
              <a:rPr lang="en-GB" dirty="0" smtClean="0"/>
              <a:t>Only on-axis information</a:t>
            </a:r>
          </a:p>
          <a:p>
            <a:r>
              <a:rPr lang="en-GB" dirty="0" err="1" smtClean="0"/>
              <a:t>A</a:t>
            </a:r>
            <a:r>
              <a:rPr lang="en-GB" baseline="-25000" dirty="0" err="1" smtClean="0"/>
              <a:t>eff</a:t>
            </a:r>
            <a:r>
              <a:rPr lang="en-GB" dirty="0" smtClean="0"/>
              <a:t> and </a:t>
            </a:r>
            <a:r>
              <a:rPr lang="en-GB" dirty="0" err="1" smtClean="0"/>
              <a:t>B</a:t>
            </a:r>
            <a:r>
              <a:rPr lang="en-GB" baseline="-25000" dirty="0" err="1" smtClean="0"/>
              <a:t>rate</a:t>
            </a:r>
            <a:r>
              <a:rPr lang="en-GB" dirty="0" smtClean="0"/>
              <a:t> off-axis dependence modelled using</a:t>
            </a:r>
          </a:p>
          <a:p>
            <a:r>
              <a:rPr lang="en-GB" dirty="0" smtClean="0"/>
              <a:t>Gaussians assumed for PSF and energy dispersion </a:t>
            </a:r>
            <a:endParaRPr lang="en-GB" dirty="0"/>
          </a:p>
        </p:txBody>
      </p:sp>
      <p:sp>
        <p:nvSpPr>
          <p:cNvPr id="19" name="ZoneTexte 18"/>
          <p:cNvSpPr txBox="1"/>
          <p:nvPr/>
        </p:nvSpPr>
        <p:spPr>
          <a:xfrm>
            <a:off x="6553200" y="700107"/>
            <a:ext cx="2662670" cy="954107"/>
          </a:xfrm>
          <a:prstGeom prst="rect">
            <a:avLst/>
          </a:prstGeom>
          <a:noFill/>
        </p:spPr>
        <p:txBody>
          <a:bodyPr wrap="none" rtlCol="0">
            <a:spAutoFit/>
          </a:bodyPr>
          <a:lstStyle/>
          <a:p>
            <a:r>
              <a:rPr lang="en-GB" sz="1400" dirty="0" err="1">
                <a:latin typeface="Courier"/>
                <a:cs typeface="Courier"/>
              </a:rPr>
              <a:t>GCTAAeffPerfTable</a:t>
            </a:r>
            <a:endParaRPr lang="en-GB" sz="1400" dirty="0">
              <a:latin typeface="Courier"/>
              <a:cs typeface="Courier"/>
            </a:endParaRPr>
          </a:p>
          <a:p>
            <a:r>
              <a:rPr lang="en-GB" sz="1400" dirty="0" err="1" smtClean="0">
                <a:latin typeface="Courier"/>
                <a:cs typeface="Courier"/>
              </a:rPr>
              <a:t>GCTAPsfPerfTable</a:t>
            </a:r>
            <a:endParaRPr lang="en-GB" sz="1400" dirty="0" smtClean="0">
              <a:latin typeface="Courier"/>
              <a:cs typeface="Courier"/>
            </a:endParaRPr>
          </a:p>
          <a:p>
            <a:r>
              <a:rPr lang="en-GB" sz="1400" dirty="0" err="1" smtClean="0">
                <a:latin typeface="Courier"/>
                <a:cs typeface="Courier"/>
              </a:rPr>
              <a:t>GCTAEdispPerfTable</a:t>
            </a:r>
            <a:endParaRPr lang="en-GB" sz="1400" dirty="0" smtClean="0">
              <a:latin typeface="Courier"/>
              <a:cs typeface="Courier"/>
            </a:endParaRPr>
          </a:p>
          <a:p>
            <a:r>
              <a:rPr lang="en-GB" sz="1400" dirty="0" err="1" smtClean="0">
                <a:latin typeface="Courier"/>
                <a:cs typeface="Courier"/>
              </a:rPr>
              <a:t>GCTABackgroundPerfTable</a:t>
            </a:r>
            <a:endParaRPr lang="en-GB" sz="1400" dirty="0">
              <a:latin typeface="Courier"/>
              <a:cs typeface="Courier"/>
            </a:endParaRPr>
          </a:p>
        </p:txBody>
      </p:sp>
    </p:spTree>
    <p:extLst>
      <p:ext uri="{BB962C8B-B14F-4D97-AF65-F5344CB8AC3E}">
        <p14:creationId xmlns:p14="http://schemas.microsoft.com/office/powerpoint/2010/main" val="1411267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Design</a:t>
            </a:r>
            <a:r>
              <a:rPr lang="en-US" sz="3600" b="1" dirty="0" smtClean="0">
                <a:solidFill>
                  <a:schemeClr val="tx2">
                    <a:lumMod val="60000"/>
                    <a:lumOff val="40000"/>
                  </a:schemeClr>
                </a:solidFill>
              </a:rPr>
              <a:t> </a:t>
            </a:r>
            <a:r>
              <a:rPr lang="en-US" sz="3600" b="1" dirty="0" smtClean="0">
                <a:solidFill>
                  <a:schemeClr val="tx2">
                    <a:lumMod val="60000"/>
                    <a:lumOff val="40000"/>
                  </a:schemeClr>
                </a:solidFill>
              </a:rPr>
              <a:t>considerations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a:t>
            </a:fld>
            <a:endParaRPr lang="fr-FR" dirty="0"/>
          </a:p>
        </p:txBody>
      </p:sp>
      <p:sp>
        <p:nvSpPr>
          <p:cNvPr id="17" name="ZoneTexte 16"/>
          <p:cNvSpPr txBox="1"/>
          <p:nvPr/>
        </p:nvSpPr>
        <p:spPr>
          <a:xfrm>
            <a:off x="1003301" y="900344"/>
            <a:ext cx="7086600" cy="369332"/>
          </a:xfrm>
          <a:prstGeom prst="rect">
            <a:avLst/>
          </a:prstGeom>
          <a:noFill/>
        </p:spPr>
        <p:txBody>
          <a:bodyPr wrap="square" rtlCol="0">
            <a:spAutoFit/>
          </a:bodyPr>
          <a:lstStyle/>
          <a:p>
            <a:pPr algn="ctr"/>
            <a:r>
              <a:rPr lang="en-GB" dirty="0" smtClean="0"/>
              <a:t>Minimise maintenance costs and maximise community involvement</a:t>
            </a:r>
          </a:p>
        </p:txBody>
      </p:sp>
      <p:pic>
        <p:nvPicPr>
          <p:cNvPr id="4" name="Image 3"/>
          <p:cNvPicPr>
            <a:picLocks noChangeAspect="1"/>
          </p:cNvPicPr>
          <p:nvPr/>
        </p:nvPicPr>
        <p:blipFill>
          <a:blip r:embed="rId2"/>
          <a:stretch>
            <a:fillRect/>
          </a:stretch>
        </p:blipFill>
        <p:spPr>
          <a:xfrm>
            <a:off x="152401" y="1422400"/>
            <a:ext cx="4294580" cy="2590800"/>
          </a:xfrm>
          <a:prstGeom prst="rect">
            <a:avLst/>
          </a:prstGeom>
        </p:spPr>
      </p:pic>
      <p:pic>
        <p:nvPicPr>
          <p:cNvPr id="15" name="Image 14" descr="cta-worl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9117" y="1511300"/>
            <a:ext cx="4319243" cy="2438400"/>
          </a:xfrm>
          <a:prstGeom prst="rect">
            <a:avLst/>
          </a:prstGeom>
        </p:spPr>
      </p:pic>
      <p:sp>
        <p:nvSpPr>
          <p:cNvPr id="16" name="ZoneTexte 15"/>
          <p:cNvSpPr txBox="1"/>
          <p:nvPr/>
        </p:nvSpPr>
        <p:spPr>
          <a:xfrm>
            <a:off x="152401" y="4112785"/>
            <a:ext cx="4410583" cy="1384995"/>
          </a:xfrm>
          <a:prstGeom prst="rect">
            <a:avLst/>
          </a:prstGeom>
          <a:noFill/>
        </p:spPr>
        <p:txBody>
          <a:bodyPr wrap="square" rtlCol="0">
            <a:spAutoFit/>
          </a:bodyPr>
          <a:lstStyle/>
          <a:p>
            <a:pPr marL="285750" indent="-285750">
              <a:buFont typeface="Arial"/>
              <a:buChar char="•"/>
            </a:pPr>
            <a:r>
              <a:rPr lang="en-GB" sz="1400" dirty="0" smtClean="0"/>
              <a:t>Define </a:t>
            </a:r>
            <a:r>
              <a:rPr lang="en-GB" sz="1400" dirty="0"/>
              <a:t>and enforce coding rules (code quality)</a:t>
            </a:r>
          </a:p>
          <a:p>
            <a:pPr marL="285750" indent="-285750">
              <a:buFont typeface="Arial"/>
              <a:buChar char="•"/>
            </a:pPr>
            <a:r>
              <a:rPr lang="en-GB" sz="1400" dirty="0" smtClean="0"/>
              <a:t>Avoid </a:t>
            </a:r>
            <a:r>
              <a:rPr lang="en-GB" sz="1400" dirty="0" smtClean="0"/>
              <a:t>dependencies </a:t>
            </a:r>
            <a:r>
              <a:rPr lang="en-GB" sz="1400" dirty="0" smtClean="0"/>
              <a:t>(full control over product)</a:t>
            </a:r>
          </a:p>
          <a:p>
            <a:pPr marL="285750" indent="-285750">
              <a:buFont typeface="Arial"/>
              <a:buChar char="•"/>
            </a:pPr>
            <a:r>
              <a:rPr lang="en-GB" sz="1400" dirty="0" smtClean="0"/>
              <a:t>Support widely used platforms (Linux, Mac OS X, Solaris)</a:t>
            </a:r>
          </a:p>
          <a:p>
            <a:pPr marL="285750" indent="-285750">
              <a:buFont typeface="Arial"/>
              <a:buChar char="•"/>
            </a:pPr>
            <a:r>
              <a:rPr lang="en-GB" sz="1400" dirty="0" smtClean="0"/>
              <a:t>Automatize unit testing, integration and deployment (continuous integration system &amp; quality check)</a:t>
            </a:r>
          </a:p>
        </p:txBody>
      </p:sp>
      <p:sp>
        <p:nvSpPr>
          <p:cNvPr id="19" name="ZoneTexte 18"/>
          <p:cNvSpPr txBox="1"/>
          <p:nvPr/>
        </p:nvSpPr>
        <p:spPr>
          <a:xfrm>
            <a:off x="4619117" y="4112785"/>
            <a:ext cx="4410583" cy="1600438"/>
          </a:xfrm>
          <a:prstGeom prst="rect">
            <a:avLst/>
          </a:prstGeom>
          <a:noFill/>
        </p:spPr>
        <p:txBody>
          <a:bodyPr wrap="square" rtlCol="0">
            <a:spAutoFit/>
          </a:bodyPr>
          <a:lstStyle/>
          <a:p>
            <a:pPr marL="285750" indent="-285750">
              <a:buFont typeface="Arial"/>
              <a:buChar char="•"/>
            </a:pPr>
            <a:r>
              <a:rPr lang="en-GB" sz="1400" dirty="0" smtClean="0"/>
              <a:t>Open source development (end users develop the code)</a:t>
            </a:r>
            <a:endParaRPr lang="en-GB" sz="1400" dirty="0"/>
          </a:p>
          <a:p>
            <a:pPr marL="285750" indent="-285750">
              <a:buFont typeface="Arial"/>
              <a:buChar char="•"/>
            </a:pPr>
            <a:r>
              <a:rPr lang="en-GB" sz="1400" dirty="0" smtClean="0"/>
              <a:t>Follow an AGILE development model (implement what end users need)</a:t>
            </a:r>
            <a:endParaRPr lang="en-GB" sz="1400" dirty="0" smtClean="0"/>
          </a:p>
          <a:p>
            <a:pPr marL="285750" indent="-285750">
              <a:buFont typeface="Arial"/>
              <a:buChar char="•"/>
            </a:pPr>
            <a:r>
              <a:rPr lang="en-GB" sz="1400" dirty="0" smtClean="0"/>
              <a:t>Follow analysis models used in the high-energy astronomy domain (Fermi, INTEGRAL, XMM, Chandra, etc.)</a:t>
            </a:r>
            <a:endParaRPr lang="en-GB" dirty="0"/>
          </a:p>
        </p:txBody>
      </p:sp>
      <p:sp>
        <p:nvSpPr>
          <p:cNvPr id="5" name="ZoneTexte 4"/>
          <p:cNvSpPr txBox="1"/>
          <p:nvPr/>
        </p:nvSpPr>
        <p:spPr>
          <a:xfrm>
            <a:off x="5956300" y="1270000"/>
            <a:ext cx="1698827" cy="369332"/>
          </a:xfrm>
          <a:prstGeom prst="rect">
            <a:avLst/>
          </a:prstGeom>
          <a:noFill/>
        </p:spPr>
        <p:txBody>
          <a:bodyPr wrap="none" rtlCol="0">
            <a:spAutoFit/>
          </a:bodyPr>
          <a:lstStyle/>
          <a:p>
            <a:r>
              <a:rPr lang="en-GB" dirty="0" smtClean="0"/>
              <a:t>CTA Consortium</a:t>
            </a:r>
            <a:endParaRPr lang="en-GB" dirty="0"/>
          </a:p>
        </p:txBody>
      </p:sp>
    </p:spTree>
    <p:extLst>
      <p:ext uri="{BB962C8B-B14F-4D97-AF65-F5344CB8AC3E}">
        <p14:creationId xmlns:p14="http://schemas.microsoft.com/office/powerpoint/2010/main" val="2492005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ARF, RMF, PSF </a:t>
            </a:r>
            <a:r>
              <a:rPr lang="fr-FR" sz="3600" b="1" dirty="0" err="1" smtClean="0">
                <a:solidFill>
                  <a:schemeClr val="tx2">
                    <a:lumMod val="60000"/>
                    <a:lumOff val="40000"/>
                  </a:schemeClr>
                </a:solidFill>
              </a:rPr>
              <a:t>vectors</a:t>
            </a:r>
            <a:r>
              <a:rPr lang="fr-FR" sz="3600" b="1" dirty="0" smtClean="0">
                <a:solidFill>
                  <a:schemeClr val="tx2">
                    <a:lumMod val="60000"/>
                    <a:lumOff val="40000"/>
                  </a:schemeClr>
                </a:solidFill>
              </a:rPr>
              <a:t> </a:t>
            </a:r>
            <a:r>
              <a:rPr lang="fr-FR" sz="1800" b="1" dirty="0" smtClean="0">
                <a:solidFill>
                  <a:schemeClr val="tx2">
                    <a:lumMod val="60000"/>
                    <a:lumOff val="40000"/>
                  </a:schemeClr>
                </a:solidFill>
              </a:rPr>
              <a:t>(1DC)</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40</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609" y="955196"/>
            <a:ext cx="2287505" cy="3312004"/>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9677" y="955196"/>
            <a:ext cx="3550123" cy="3312005"/>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8726" y="955196"/>
            <a:ext cx="2970504" cy="3312004"/>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5514" y="5474033"/>
            <a:ext cx="2161885" cy="675262"/>
          </a:xfrm>
          <a:prstGeom prst="rect">
            <a:avLst/>
          </a:prstGeom>
        </p:spPr>
      </p:pic>
      <p:sp>
        <p:nvSpPr>
          <p:cNvPr id="13" name="ZoneTexte 12"/>
          <p:cNvSpPr txBox="1"/>
          <p:nvPr/>
        </p:nvSpPr>
        <p:spPr>
          <a:xfrm>
            <a:off x="342900" y="5337863"/>
            <a:ext cx="4832986" cy="923330"/>
          </a:xfrm>
          <a:prstGeom prst="rect">
            <a:avLst/>
          </a:prstGeom>
          <a:noFill/>
        </p:spPr>
        <p:txBody>
          <a:bodyPr wrap="none" rtlCol="0">
            <a:spAutoFit/>
          </a:bodyPr>
          <a:lstStyle/>
          <a:p>
            <a:r>
              <a:rPr lang="en-GB" dirty="0" smtClean="0"/>
              <a:t>Only on-axis information</a:t>
            </a:r>
          </a:p>
          <a:p>
            <a:r>
              <a:rPr lang="en-GB" dirty="0" err="1" smtClean="0"/>
              <a:t>A</a:t>
            </a:r>
            <a:r>
              <a:rPr lang="en-GB" baseline="-25000" dirty="0" err="1" smtClean="0"/>
              <a:t>eff</a:t>
            </a:r>
            <a:r>
              <a:rPr lang="en-GB" dirty="0" smtClean="0"/>
              <a:t> and </a:t>
            </a:r>
            <a:r>
              <a:rPr lang="en-GB" dirty="0" err="1" smtClean="0"/>
              <a:t>B</a:t>
            </a:r>
            <a:r>
              <a:rPr lang="en-GB" baseline="-25000" dirty="0" err="1" smtClean="0"/>
              <a:t>rate</a:t>
            </a:r>
            <a:r>
              <a:rPr lang="en-GB" dirty="0" smtClean="0"/>
              <a:t> off-axis dependence modelled using</a:t>
            </a:r>
          </a:p>
          <a:p>
            <a:r>
              <a:rPr lang="en-GB" dirty="0" smtClean="0"/>
              <a:t>Gaussian assumed for PSF</a:t>
            </a:r>
            <a:endParaRPr lang="en-GB" dirty="0"/>
          </a:p>
        </p:txBody>
      </p:sp>
      <p:sp>
        <p:nvSpPr>
          <p:cNvPr id="14" name="ZoneTexte 13"/>
          <p:cNvSpPr txBox="1"/>
          <p:nvPr/>
        </p:nvSpPr>
        <p:spPr>
          <a:xfrm>
            <a:off x="6088726" y="4383756"/>
            <a:ext cx="1585277" cy="738664"/>
          </a:xfrm>
          <a:prstGeom prst="rect">
            <a:avLst/>
          </a:prstGeom>
          <a:noFill/>
        </p:spPr>
        <p:txBody>
          <a:bodyPr wrap="none" rtlCol="0">
            <a:spAutoFit/>
          </a:bodyPr>
          <a:lstStyle/>
          <a:p>
            <a:r>
              <a:rPr lang="en-GB" sz="1400" dirty="0" err="1" smtClean="0">
                <a:latin typeface="Courier"/>
                <a:cs typeface="Courier"/>
              </a:rPr>
              <a:t>GCTAAeffArf</a:t>
            </a:r>
            <a:endParaRPr lang="en-GB" sz="1400" dirty="0">
              <a:latin typeface="Courier"/>
              <a:cs typeface="Courier"/>
            </a:endParaRPr>
          </a:p>
          <a:p>
            <a:r>
              <a:rPr lang="en-GB" sz="1400" dirty="0" err="1" smtClean="0">
                <a:latin typeface="Courier"/>
                <a:cs typeface="Courier"/>
              </a:rPr>
              <a:t>GCTAPsfVector</a:t>
            </a:r>
            <a:endParaRPr lang="en-GB" sz="1400" dirty="0" smtClean="0">
              <a:latin typeface="Courier"/>
              <a:cs typeface="Courier"/>
            </a:endParaRPr>
          </a:p>
          <a:p>
            <a:r>
              <a:rPr lang="en-GB" sz="1400" dirty="0" err="1" smtClean="0">
                <a:latin typeface="Courier"/>
                <a:cs typeface="Courier"/>
              </a:rPr>
              <a:t>GCTAEdispRmf</a:t>
            </a:r>
            <a:endParaRPr lang="en-GB" sz="1400" dirty="0" smtClean="0">
              <a:latin typeface="Courier"/>
              <a:cs typeface="Courier"/>
            </a:endParaRPr>
          </a:p>
        </p:txBody>
      </p:sp>
    </p:spTree>
    <p:extLst>
      <p:ext uri="{BB962C8B-B14F-4D97-AF65-F5344CB8AC3E}">
        <p14:creationId xmlns:p14="http://schemas.microsoft.com/office/powerpoint/2010/main" val="37701823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57200" y="990600"/>
            <a:ext cx="8456750" cy="5000837"/>
          </a:xfrm>
          <a:prstGeom prst="rect">
            <a:avLst/>
          </a:prstGeom>
        </p:spPr>
      </p:pic>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Response</a:t>
            </a:r>
            <a:r>
              <a:rPr lang="fr-FR" sz="3600" b="1" dirty="0" smtClean="0">
                <a:solidFill>
                  <a:schemeClr val="tx2">
                    <a:lumMod val="60000"/>
                    <a:lumOff val="40000"/>
                  </a:schemeClr>
                </a:solidFill>
              </a:rPr>
              <a:t> cubes </a:t>
            </a:r>
            <a:r>
              <a:rPr lang="fr-FR" sz="1800" b="1" dirty="0" smtClean="0">
                <a:solidFill>
                  <a:schemeClr val="tx2">
                    <a:lumMod val="60000"/>
                    <a:lumOff val="40000"/>
                  </a:schemeClr>
                </a:solidFill>
              </a:rPr>
              <a:t>(new </a:t>
            </a:r>
            <a:r>
              <a:rPr lang="fr-FR" sz="1800" b="1" dirty="0" err="1" smtClean="0">
                <a:solidFill>
                  <a:schemeClr val="tx2">
                    <a:lumMod val="60000"/>
                    <a:lumOff val="40000"/>
                  </a:schemeClr>
                </a:solidFill>
              </a:rPr>
              <a:t>proposed</a:t>
            </a:r>
            <a:r>
              <a:rPr lang="fr-FR" sz="1800" b="1" dirty="0" smtClean="0">
                <a:solidFill>
                  <a:schemeClr val="tx2">
                    <a:lumMod val="60000"/>
                    <a:lumOff val="40000"/>
                  </a:schemeClr>
                </a:solidFill>
              </a:rPr>
              <a:t> standard)</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41</a:t>
            </a:fld>
            <a:endParaRPr lang="fr-FR" dirty="0"/>
          </a:p>
        </p:txBody>
      </p:sp>
      <p:sp>
        <p:nvSpPr>
          <p:cNvPr id="14" name="ZoneTexte 13"/>
          <p:cNvSpPr txBox="1"/>
          <p:nvPr/>
        </p:nvSpPr>
        <p:spPr>
          <a:xfrm>
            <a:off x="482600" y="4155156"/>
            <a:ext cx="1908495" cy="738664"/>
          </a:xfrm>
          <a:prstGeom prst="rect">
            <a:avLst/>
          </a:prstGeom>
          <a:noFill/>
        </p:spPr>
        <p:txBody>
          <a:bodyPr wrap="none" rtlCol="0">
            <a:spAutoFit/>
          </a:bodyPr>
          <a:lstStyle/>
          <a:p>
            <a:r>
              <a:rPr lang="en-GB" sz="1400" dirty="0" smtClean="0">
                <a:latin typeface="Courier"/>
                <a:cs typeface="Courier"/>
              </a:rPr>
              <a:t>GCTAAeff2D</a:t>
            </a:r>
            <a:endParaRPr lang="en-GB" sz="1400" dirty="0">
              <a:latin typeface="Courier"/>
              <a:cs typeface="Courier"/>
            </a:endParaRPr>
          </a:p>
          <a:p>
            <a:r>
              <a:rPr lang="en-GB" sz="1400" dirty="0" smtClean="0">
                <a:latin typeface="Courier"/>
                <a:cs typeface="Courier"/>
              </a:rPr>
              <a:t>GCTAPsf2D</a:t>
            </a:r>
          </a:p>
          <a:p>
            <a:r>
              <a:rPr lang="en-GB" sz="1400" dirty="0" smtClean="0">
                <a:latin typeface="Courier"/>
                <a:cs typeface="Courier"/>
              </a:rPr>
              <a:t>GCTABackground3D</a:t>
            </a:r>
          </a:p>
        </p:txBody>
      </p:sp>
    </p:spTree>
    <p:extLst>
      <p:ext uri="{BB962C8B-B14F-4D97-AF65-F5344CB8AC3E}">
        <p14:creationId xmlns:p14="http://schemas.microsoft.com/office/powerpoint/2010/main" val="17792583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Calibration </a:t>
            </a:r>
            <a:r>
              <a:rPr lang="fr-FR" sz="3600" b="1" dirty="0" err="1" smtClean="0">
                <a:solidFill>
                  <a:schemeClr val="tx2">
                    <a:lumMod val="60000"/>
                    <a:lumOff val="40000"/>
                  </a:schemeClr>
                </a:solidFill>
              </a:rPr>
              <a:t>database</a:t>
            </a:r>
            <a:r>
              <a:rPr lang="fr-FR" sz="3600" b="1" dirty="0" smtClean="0">
                <a:solidFill>
                  <a:schemeClr val="tx2">
                    <a:lumMod val="60000"/>
                    <a:lumOff val="40000"/>
                  </a:schemeClr>
                </a:solidFill>
              </a:rPr>
              <a:t> usage</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42</a:t>
            </a:fld>
            <a:endParaRPr lang="fr-FR" dirty="0"/>
          </a:p>
        </p:txBody>
      </p:sp>
      <p:pic>
        <p:nvPicPr>
          <p:cNvPr id="4" name="Image 3"/>
          <p:cNvPicPr>
            <a:picLocks noChangeAspect="1"/>
          </p:cNvPicPr>
          <p:nvPr/>
        </p:nvPicPr>
        <p:blipFill>
          <a:blip r:embed="rId2"/>
          <a:stretch>
            <a:fillRect/>
          </a:stretch>
        </p:blipFill>
        <p:spPr>
          <a:xfrm>
            <a:off x="344082" y="764694"/>
            <a:ext cx="3948518" cy="5465045"/>
          </a:xfrm>
          <a:prstGeom prst="rect">
            <a:avLst/>
          </a:prstGeom>
        </p:spPr>
      </p:pic>
      <p:sp>
        <p:nvSpPr>
          <p:cNvPr id="6" name="Rectangle 5"/>
          <p:cNvSpPr/>
          <p:nvPr/>
        </p:nvSpPr>
        <p:spPr>
          <a:xfrm>
            <a:off x="4399945" y="688495"/>
            <a:ext cx="4601979" cy="584776"/>
          </a:xfrm>
          <a:prstGeom prst="rect">
            <a:avLst/>
          </a:prstGeom>
        </p:spPr>
        <p:txBody>
          <a:bodyPr wrap="none">
            <a:spAutoFit/>
          </a:bodyPr>
          <a:lstStyle/>
          <a:p>
            <a:r>
              <a:rPr lang="fr-FR" u="sng" dirty="0" smtClean="0"/>
              <a:t>Set calibration </a:t>
            </a:r>
            <a:r>
              <a:rPr lang="fr-FR" u="sng" dirty="0" err="1" smtClean="0"/>
              <a:t>database</a:t>
            </a:r>
            <a:r>
              <a:rPr lang="fr-FR" u="sng" dirty="0" smtClean="0"/>
              <a:t> </a:t>
            </a:r>
            <a:r>
              <a:rPr lang="fr-FR" u="sng" dirty="0" err="1" smtClean="0"/>
              <a:t>root</a:t>
            </a:r>
            <a:r>
              <a:rPr lang="fr-FR" u="sng" dirty="0" smtClean="0"/>
              <a:t>:</a:t>
            </a:r>
            <a:endParaRPr lang="fr-FR" u="sng" dirty="0" smtClean="0">
              <a:latin typeface="Courier"/>
              <a:cs typeface="Courier"/>
            </a:endParaRPr>
          </a:p>
          <a:p>
            <a:r>
              <a:rPr lang="fr-FR" sz="1400" dirty="0" smtClean="0">
                <a:solidFill>
                  <a:srgbClr val="008000"/>
                </a:solidFill>
                <a:latin typeface="Courier"/>
                <a:cs typeface="Courier"/>
              </a:rPr>
              <a:t>export</a:t>
            </a:r>
            <a:r>
              <a:rPr lang="fr-FR" sz="1400" dirty="0" smtClean="0">
                <a:latin typeface="Courier"/>
                <a:cs typeface="Courier"/>
              </a:rPr>
              <a:t> </a:t>
            </a:r>
            <a:r>
              <a:rPr lang="fr-FR" sz="1400" dirty="0">
                <a:solidFill>
                  <a:schemeClr val="accent4">
                    <a:lumMod val="75000"/>
                  </a:schemeClr>
                </a:solidFill>
                <a:latin typeface="Courier"/>
                <a:cs typeface="Courier"/>
              </a:rPr>
              <a:t>CALDB</a:t>
            </a:r>
            <a:r>
              <a:rPr lang="fr-FR" sz="1400" dirty="0" smtClean="0">
                <a:latin typeface="Courier"/>
                <a:cs typeface="Courier"/>
              </a:rPr>
              <a:t>=/</a:t>
            </a:r>
            <a:r>
              <a:rPr lang="fr-FR" sz="1400" dirty="0" err="1" smtClean="0">
                <a:latin typeface="Courier"/>
                <a:cs typeface="Courier"/>
              </a:rPr>
              <a:t>usr</a:t>
            </a:r>
            <a:r>
              <a:rPr lang="fr-FR" sz="1400" dirty="0" smtClean="0">
                <a:latin typeface="Courier"/>
                <a:cs typeface="Courier"/>
              </a:rPr>
              <a:t>/local/gamma/</a:t>
            </a:r>
            <a:r>
              <a:rPr lang="fr-FR" sz="1400" dirty="0" err="1" smtClean="0">
                <a:latin typeface="Courier"/>
                <a:cs typeface="Courier"/>
              </a:rPr>
              <a:t>share</a:t>
            </a:r>
            <a:r>
              <a:rPr lang="fr-FR" sz="1400" dirty="0" smtClean="0">
                <a:latin typeface="Courier"/>
                <a:cs typeface="Courier"/>
              </a:rPr>
              <a:t>/</a:t>
            </a:r>
            <a:r>
              <a:rPr lang="fr-FR" sz="1400" dirty="0" err="1" smtClean="0">
                <a:latin typeface="Courier"/>
                <a:cs typeface="Courier"/>
              </a:rPr>
              <a:t>caldb</a:t>
            </a:r>
            <a:endParaRPr lang="en-GB" sz="1400" dirty="0">
              <a:latin typeface="Courier"/>
              <a:cs typeface="Courier"/>
            </a:endParaRPr>
          </a:p>
        </p:txBody>
      </p:sp>
      <p:cxnSp>
        <p:nvCxnSpPr>
          <p:cNvPr id="8" name="Connecteur en angle 7"/>
          <p:cNvCxnSpPr>
            <a:stCxn id="6" idx="2"/>
          </p:cNvCxnSpPr>
          <p:nvPr/>
        </p:nvCxnSpPr>
        <p:spPr>
          <a:xfrm rot="5400000">
            <a:off x="4158554" y="-967582"/>
            <a:ext cx="301529" cy="478323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a:off x="2235200" y="1917700"/>
            <a:ext cx="241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679345" y="1729895"/>
            <a:ext cx="938841" cy="307777"/>
          </a:xfrm>
          <a:prstGeom prst="rect">
            <a:avLst/>
          </a:prstGeom>
        </p:spPr>
        <p:txBody>
          <a:bodyPr wrap="none">
            <a:spAutoFit/>
          </a:bodyPr>
          <a:lstStyle/>
          <a:p>
            <a:r>
              <a:rPr lang="fr-FR" sz="1400" dirty="0" smtClean="0">
                <a:solidFill>
                  <a:srgbClr val="008000"/>
                </a:solidFill>
                <a:latin typeface="Courier"/>
                <a:cs typeface="Courier"/>
              </a:rPr>
              <a:t>mission</a:t>
            </a:r>
            <a:endParaRPr lang="en-GB" sz="1400" dirty="0">
              <a:solidFill>
                <a:srgbClr val="008000"/>
              </a:solidFill>
              <a:latin typeface="Courier"/>
              <a:cs typeface="Courier"/>
            </a:endParaRPr>
          </a:p>
        </p:txBody>
      </p:sp>
      <p:cxnSp>
        <p:nvCxnSpPr>
          <p:cNvPr id="18" name="Connecteur droit avec flèche 17"/>
          <p:cNvCxnSpPr/>
          <p:nvPr/>
        </p:nvCxnSpPr>
        <p:spPr>
          <a:xfrm flipH="1">
            <a:off x="2451100" y="2095500"/>
            <a:ext cx="31543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580086" y="1910672"/>
            <a:ext cx="1262059" cy="307777"/>
          </a:xfrm>
          <a:prstGeom prst="rect">
            <a:avLst/>
          </a:prstGeom>
        </p:spPr>
        <p:txBody>
          <a:bodyPr wrap="none">
            <a:spAutoFit/>
          </a:bodyPr>
          <a:lstStyle/>
          <a:p>
            <a:r>
              <a:rPr lang="fr-FR" sz="1400" dirty="0">
                <a:solidFill>
                  <a:srgbClr val="0000FF"/>
                </a:solidFill>
                <a:latin typeface="Courier"/>
                <a:cs typeface="Courier"/>
              </a:rPr>
              <a:t>i</a:t>
            </a:r>
            <a:r>
              <a:rPr lang="fr-FR" sz="1400" dirty="0" smtClean="0">
                <a:solidFill>
                  <a:srgbClr val="0000FF"/>
                </a:solidFill>
                <a:latin typeface="Courier"/>
                <a:cs typeface="Courier"/>
              </a:rPr>
              <a:t>nstrument</a:t>
            </a:r>
            <a:endParaRPr lang="en-GB" sz="1400" dirty="0">
              <a:solidFill>
                <a:srgbClr val="0000FF"/>
              </a:solidFill>
              <a:latin typeface="Courier"/>
              <a:cs typeface="Courier"/>
            </a:endParaRPr>
          </a:p>
        </p:txBody>
      </p:sp>
      <p:cxnSp>
        <p:nvCxnSpPr>
          <p:cNvPr id="21" name="Connecteur droit avec flèche 20"/>
          <p:cNvCxnSpPr/>
          <p:nvPr/>
        </p:nvCxnSpPr>
        <p:spPr>
          <a:xfrm flipH="1">
            <a:off x="3687759" y="2451100"/>
            <a:ext cx="21415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845970" y="2284511"/>
            <a:ext cx="938841" cy="307777"/>
          </a:xfrm>
          <a:prstGeom prst="rect">
            <a:avLst/>
          </a:prstGeom>
        </p:spPr>
        <p:txBody>
          <a:bodyPr wrap="none">
            <a:spAutoFit/>
          </a:bodyPr>
          <a:lstStyle/>
          <a:p>
            <a:r>
              <a:rPr lang="fr-FR" sz="1400" dirty="0" err="1" smtClean="0">
                <a:solidFill>
                  <a:srgbClr val="FF0000"/>
                </a:solidFill>
                <a:latin typeface="Courier"/>
                <a:cs typeface="Courier"/>
              </a:rPr>
              <a:t>rspname</a:t>
            </a:r>
            <a:endParaRPr lang="en-GB" sz="1400" dirty="0">
              <a:solidFill>
                <a:srgbClr val="FF0000"/>
              </a:solidFill>
              <a:latin typeface="Courier"/>
              <a:cs typeface="Courier"/>
            </a:endParaRPr>
          </a:p>
        </p:txBody>
      </p:sp>
      <p:sp>
        <p:nvSpPr>
          <p:cNvPr id="19" name="Rectangle 18"/>
          <p:cNvSpPr/>
          <p:nvPr/>
        </p:nvSpPr>
        <p:spPr>
          <a:xfrm>
            <a:off x="4404524" y="2742664"/>
            <a:ext cx="4572000" cy="2769989"/>
          </a:xfrm>
          <a:prstGeom prst="rect">
            <a:avLst/>
          </a:prstGeom>
          <a:ln>
            <a:solidFill>
              <a:srgbClr val="000000"/>
            </a:solidFill>
          </a:ln>
          <a:effectLst>
            <a:outerShdw blurRad="50800" dist="38100" dir="2700000" algn="tl" rotWithShape="0">
              <a:prstClr val="black">
                <a:alpha val="40000"/>
              </a:prstClr>
            </a:outerShdw>
          </a:effectLst>
        </p:spPr>
        <p:txBody>
          <a:bodyPr>
            <a:spAutoFit/>
          </a:bodyPr>
          <a:lstStyle/>
          <a:p>
            <a:r>
              <a:rPr lang="fr-FR" u="sng" dirty="0" err="1" smtClean="0"/>
              <a:t>Specifying</a:t>
            </a:r>
            <a:r>
              <a:rPr lang="fr-FR" u="sng" dirty="0" smtClean="0"/>
              <a:t> </a:t>
            </a:r>
            <a:r>
              <a:rPr lang="fr-FR" u="sng" dirty="0" err="1" smtClean="0"/>
              <a:t>response</a:t>
            </a:r>
            <a:r>
              <a:rPr lang="fr-FR" u="sng" dirty="0" smtClean="0"/>
              <a:t> as input </a:t>
            </a:r>
            <a:r>
              <a:rPr lang="fr-FR" u="sng" dirty="0" err="1" smtClean="0"/>
              <a:t>parameters</a:t>
            </a:r>
            <a:r>
              <a:rPr lang="fr-FR" u="sng" dirty="0" smtClean="0"/>
              <a:t>:</a:t>
            </a:r>
            <a:endParaRPr lang="fr-FR" u="sng" dirty="0">
              <a:latin typeface="Courier"/>
              <a:cs typeface="Courier"/>
            </a:endParaRPr>
          </a:p>
          <a:p>
            <a:r>
              <a:rPr lang="it-IT" sz="1200" dirty="0" smtClean="0">
                <a:latin typeface="Courier"/>
                <a:cs typeface="Courier"/>
              </a:rPr>
              <a:t>$ </a:t>
            </a:r>
            <a:r>
              <a:rPr lang="it-IT" sz="1200" dirty="0" err="1">
                <a:latin typeface="Courier"/>
                <a:cs typeface="Courier"/>
              </a:rPr>
              <a:t>ctobssim</a:t>
            </a:r>
            <a:endParaRPr lang="it-IT" sz="1200" dirty="0">
              <a:latin typeface="Courier"/>
              <a:cs typeface="Courier"/>
            </a:endParaRPr>
          </a:p>
          <a:p>
            <a:r>
              <a:rPr lang="nb-NO" sz="1200" dirty="0">
                <a:latin typeface="Courier"/>
                <a:cs typeface="Courier"/>
              </a:rPr>
              <a:t>Model [$CTOOLS/</a:t>
            </a:r>
            <a:r>
              <a:rPr lang="nb-NO" sz="1200" dirty="0" err="1">
                <a:latin typeface="Courier"/>
                <a:cs typeface="Courier"/>
              </a:rPr>
              <a:t>share</a:t>
            </a:r>
            <a:r>
              <a:rPr lang="nb-NO" sz="1200" dirty="0">
                <a:latin typeface="Courier"/>
                <a:cs typeface="Courier"/>
              </a:rPr>
              <a:t>/</a:t>
            </a:r>
            <a:r>
              <a:rPr lang="nb-NO" sz="1200" dirty="0" err="1">
                <a:latin typeface="Courier"/>
                <a:cs typeface="Courier"/>
              </a:rPr>
              <a:t>models</a:t>
            </a:r>
            <a:r>
              <a:rPr lang="nb-NO" sz="1200" dirty="0">
                <a:latin typeface="Courier"/>
                <a:cs typeface="Courier"/>
              </a:rPr>
              <a:t>/</a:t>
            </a:r>
            <a:r>
              <a:rPr lang="nb-NO" sz="1200" dirty="0" err="1">
                <a:latin typeface="Courier"/>
                <a:cs typeface="Courier"/>
              </a:rPr>
              <a:t>crab.xml</a:t>
            </a:r>
            <a:r>
              <a:rPr lang="nb-NO" sz="1200" dirty="0">
                <a:latin typeface="Courier"/>
                <a:cs typeface="Courier"/>
              </a:rPr>
              <a:t>]</a:t>
            </a:r>
          </a:p>
          <a:p>
            <a:r>
              <a:rPr lang="fr-FR" sz="1200" dirty="0">
                <a:solidFill>
                  <a:srgbClr val="0000FF"/>
                </a:solidFill>
                <a:latin typeface="Courier"/>
                <a:cs typeface="Courier"/>
              </a:rPr>
              <a:t>Calibration </a:t>
            </a:r>
            <a:r>
              <a:rPr lang="fr-FR" sz="1200" dirty="0" err="1">
                <a:solidFill>
                  <a:srgbClr val="0000FF"/>
                </a:solidFill>
                <a:latin typeface="Courier"/>
                <a:cs typeface="Courier"/>
              </a:rPr>
              <a:t>database</a:t>
            </a:r>
            <a:r>
              <a:rPr lang="fr-FR" sz="1200" dirty="0">
                <a:solidFill>
                  <a:srgbClr val="0000FF"/>
                </a:solidFill>
                <a:latin typeface="Courier"/>
                <a:cs typeface="Courier"/>
              </a:rPr>
              <a:t> </a:t>
            </a:r>
            <a:r>
              <a:rPr lang="fr-FR" sz="1200" dirty="0" smtClean="0">
                <a:solidFill>
                  <a:srgbClr val="0000FF"/>
                </a:solidFill>
                <a:latin typeface="Courier"/>
                <a:cs typeface="Courier"/>
              </a:rPr>
              <a:t>[</a:t>
            </a:r>
            <a:r>
              <a:rPr lang="fr-FR" sz="1200" dirty="0" err="1" smtClean="0">
                <a:solidFill>
                  <a:srgbClr val="0000FF"/>
                </a:solidFill>
                <a:latin typeface="Courier"/>
                <a:cs typeface="Courier"/>
              </a:rPr>
              <a:t>aar</a:t>
            </a:r>
            <a:r>
              <a:rPr lang="fr-FR" sz="1200" dirty="0" smtClean="0">
                <a:solidFill>
                  <a:srgbClr val="0000FF"/>
                </a:solidFill>
                <a:latin typeface="Courier"/>
                <a:cs typeface="Courier"/>
              </a:rPr>
              <a:t>]</a:t>
            </a:r>
            <a:endParaRPr lang="fr-FR" sz="1200" dirty="0">
              <a:solidFill>
                <a:srgbClr val="0000FF"/>
              </a:solidFill>
              <a:latin typeface="Courier"/>
              <a:cs typeface="Courier"/>
            </a:endParaRPr>
          </a:p>
          <a:p>
            <a:r>
              <a:rPr lang="en-US" sz="1200" dirty="0">
                <a:solidFill>
                  <a:srgbClr val="FF0000"/>
                </a:solidFill>
                <a:latin typeface="Courier"/>
                <a:cs typeface="Courier"/>
              </a:rPr>
              <a:t>Instrument response function </a:t>
            </a:r>
            <a:r>
              <a:rPr lang="en-US" sz="1200" dirty="0" smtClean="0">
                <a:solidFill>
                  <a:srgbClr val="FF0000"/>
                </a:solidFill>
                <a:latin typeface="Courier"/>
                <a:cs typeface="Courier"/>
              </a:rPr>
              <a:t>[DESY20140105_50h]</a:t>
            </a:r>
            <a:endParaRPr lang="en-US" sz="1200" dirty="0">
              <a:solidFill>
                <a:srgbClr val="FF0000"/>
              </a:solidFill>
              <a:latin typeface="Courier"/>
              <a:cs typeface="Courier"/>
            </a:endParaRPr>
          </a:p>
          <a:p>
            <a:r>
              <a:rPr lang="en-US" sz="1200" dirty="0">
                <a:latin typeface="Courier"/>
                <a:cs typeface="Courier"/>
              </a:rPr>
              <a:t>RA of pointing (degrees) (0-360) [83.63]</a:t>
            </a:r>
          </a:p>
          <a:p>
            <a:r>
              <a:rPr lang="en-US" sz="1200" dirty="0">
                <a:latin typeface="Courier"/>
                <a:cs typeface="Courier"/>
              </a:rPr>
              <a:t>Dec of pointing (degrees) (-90-90) [22.01]</a:t>
            </a:r>
          </a:p>
          <a:p>
            <a:r>
              <a:rPr lang="en-US" sz="1200" dirty="0">
                <a:latin typeface="Courier"/>
                <a:cs typeface="Courier"/>
              </a:rPr>
              <a:t>Radius of FOV (degrees) (0-180) [5.0]</a:t>
            </a:r>
          </a:p>
          <a:p>
            <a:r>
              <a:rPr lang="en-US" sz="1200" dirty="0">
                <a:latin typeface="Courier"/>
                <a:cs typeface="Courier"/>
              </a:rPr>
              <a:t>Start time (MET in s) (0) [0.0]</a:t>
            </a:r>
          </a:p>
          <a:p>
            <a:r>
              <a:rPr lang="en-US" sz="1200" dirty="0">
                <a:latin typeface="Courier"/>
                <a:cs typeface="Courier"/>
              </a:rPr>
              <a:t>End time (MET in s) (0) [1800.0]</a:t>
            </a:r>
          </a:p>
          <a:p>
            <a:r>
              <a:rPr lang="hu-HU" sz="1200" dirty="0">
                <a:latin typeface="Courier"/>
                <a:cs typeface="Courier"/>
              </a:rPr>
              <a:t>Lower energy limit (TeV) (0) [0.1]</a:t>
            </a:r>
          </a:p>
          <a:p>
            <a:r>
              <a:rPr lang="hu-HU" sz="1200" dirty="0">
                <a:latin typeface="Courier"/>
                <a:cs typeface="Courier"/>
              </a:rPr>
              <a:t>Upper energy limit (TeV) (0) [100.0]</a:t>
            </a:r>
          </a:p>
          <a:p>
            <a:r>
              <a:rPr lang="en-US" sz="1200" dirty="0">
                <a:latin typeface="Courier"/>
                <a:cs typeface="Courier"/>
              </a:rPr>
              <a:t>Output event data file or observation definition file [</a:t>
            </a:r>
            <a:r>
              <a:rPr lang="en-US" sz="1200" dirty="0" err="1">
                <a:latin typeface="Courier"/>
                <a:cs typeface="Courier"/>
              </a:rPr>
              <a:t>events.fits</a:t>
            </a:r>
            <a:r>
              <a:rPr lang="en-US" sz="1200" dirty="0">
                <a:latin typeface="Courier"/>
                <a:cs typeface="Courier"/>
              </a:rPr>
              <a:t>]</a:t>
            </a:r>
            <a:endParaRPr lang="en-GB" sz="1200" dirty="0">
              <a:latin typeface="Courier"/>
              <a:cs typeface="Courier"/>
            </a:endParaRPr>
          </a:p>
        </p:txBody>
      </p:sp>
    </p:spTree>
    <p:extLst>
      <p:ext uri="{BB962C8B-B14F-4D97-AF65-F5344CB8AC3E}">
        <p14:creationId xmlns:p14="http://schemas.microsoft.com/office/powerpoint/2010/main" val="22098913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Calibration </a:t>
            </a:r>
            <a:r>
              <a:rPr lang="fr-FR" sz="3600" b="1" dirty="0" err="1" smtClean="0">
                <a:solidFill>
                  <a:schemeClr val="tx2">
                    <a:lumMod val="60000"/>
                    <a:lumOff val="40000"/>
                  </a:schemeClr>
                </a:solidFill>
              </a:rPr>
              <a:t>database</a:t>
            </a:r>
            <a:r>
              <a:rPr lang="fr-FR" sz="3600" b="1" dirty="0" smtClean="0">
                <a:solidFill>
                  <a:schemeClr val="tx2">
                    <a:lumMod val="60000"/>
                    <a:lumOff val="40000"/>
                  </a:schemeClr>
                </a:solidFill>
              </a:rPr>
              <a:t> usage</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43</a:t>
            </a:fld>
            <a:endParaRPr lang="fr-FR" dirty="0"/>
          </a:p>
        </p:txBody>
      </p:sp>
      <p:pic>
        <p:nvPicPr>
          <p:cNvPr id="4" name="Image 3"/>
          <p:cNvPicPr>
            <a:picLocks noChangeAspect="1"/>
          </p:cNvPicPr>
          <p:nvPr/>
        </p:nvPicPr>
        <p:blipFill>
          <a:blip r:embed="rId2"/>
          <a:stretch>
            <a:fillRect/>
          </a:stretch>
        </p:blipFill>
        <p:spPr>
          <a:xfrm>
            <a:off x="344082" y="764694"/>
            <a:ext cx="3948518" cy="5465045"/>
          </a:xfrm>
          <a:prstGeom prst="rect">
            <a:avLst/>
          </a:prstGeom>
        </p:spPr>
      </p:pic>
      <p:sp>
        <p:nvSpPr>
          <p:cNvPr id="6" name="Rectangle 5"/>
          <p:cNvSpPr/>
          <p:nvPr/>
        </p:nvSpPr>
        <p:spPr>
          <a:xfrm>
            <a:off x="4399945" y="688495"/>
            <a:ext cx="4601979" cy="584776"/>
          </a:xfrm>
          <a:prstGeom prst="rect">
            <a:avLst/>
          </a:prstGeom>
        </p:spPr>
        <p:txBody>
          <a:bodyPr wrap="none">
            <a:spAutoFit/>
          </a:bodyPr>
          <a:lstStyle/>
          <a:p>
            <a:r>
              <a:rPr lang="fr-FR" u="sng" dirty="0" smtClean="0"/>
              <a:t>Set calibration </a:t>
            </a:r>
            <a:r>
              <a:rPr lang="fr-FR" u="sng" dirty="0" err="1" smtClean="0"/>
              <a:t>database</a:t>
            </a:r>
            <a:r>
              <a:rPr lang="fr-FR" u="sng" dirty="0" smtClean="0"/>
              <a:t> </a:t>
            </a:r>
            <a:r>
              <a:rPr lang="fr-FR" u="sng" dirty="0" err="1" smtClean="0"/>
              <a:t>root</a:t>
            </a:r>
            <a:r>
              <a:rPr lang="fr-FR" u="sng" dirty="0" smtClean="0"/>
              <a:t>:</a:t>
            </a:r>
            <a:endParaRPr lang="fr-FR" u="sng" dirty="0" smtClean="0">
              <a:latin typeface="Courier"/>
              <a:cs typeface="Courier"/>
            </a:endParaRPr>
          </a:p>
          <a:p>
            <a:r>
              <a:rPr lang="fr-FR" sz="1400" dirty="0" smtClean="0">
                <a:solidFill>
                  <a:srgbClr val="008000"/>
                </a:solidFill>
                <a:latin typeface="Courier"/>
                <a:cs typeface="Courier"/>
              </a:rPr>
              <a:t>export</a:t>
            </a:r>
            <a:r>
              <a:rPr lang="fr-FR" sz="1400" dirty="0" smtClean="0">
                <a:latin typeface="Courier"/>
                <a:cs typeface="Courier"/>
              </a:rPr>
              <a:t> </a:t>
            </a:r>
            <a:r>
              <a:rPr lang="fr-FR" sz="1400" dirty="0">
                <a:solidFill>
                  <a:schemeClr val="accent4">
                    <a:lumMod val="75000"/>
                  </a:schemeClr>
                </a:solidFill>
                <a:latin typeface="Courier"/>
                <a:cs typeface="Courier"/>
              </a:rPr>
              <a:t>CALDB</a:t>
            </a:r>
            <a:r>
              <a:rPr lang="fr-FR" sz="1400" dirty="0" smtClean="0">
                <a:latin typeface="Courier"/>
                <a:cs typeface="Courier"/>
              </a:rPr>
              <a:t>=/</a:t>
            </a:r>
            <a:r>
              <a:rPr lang="fr-FR" sz="1400" dirty="0" err="1" smtClean="0">
                <a:latin typeface="Courier"/>
                <a:cs typeface="Courier"/>
              </a:rPr>
              <a:t>usr</a:t>
            </a:r>
            <a:r>
              <a:rPr lang="fr-FR" sz="1400" dirty="0" smtClean="0">
                <a:latin typeface="Courier"/>
                <a:cs typeface="Courier"/>
              </a:rPr>
              <a:t>/local/gamma/</a:t>
            </a:r>
            <a:r>
              <a:rPr lang="fr-FR" sz="1400" dirty="0" err="1" smtClean="0">
                <a:latin typeface="Courier"/>
                <a:cs typeface="Courier"/>
              </a:rPr>
              <a:t>share</a:t>
            </a:r>
            <a:r>
              <a:rPr lang="fr-FR" sz="1400" dirty="0" smtClean="0">
                <a:latin typeface="Courier"/>
                <a:cs typeface="Courier"/>
              </a:rPr>
              <a:t>/</a:t>
            </a:r>
            <a:r>
              <a:rPr lang="fr-FR" sz="1400" dirty="0" err="1" smtClean="0">
                <a:latin typeface="Courier"/>
                <a:cs typeface="Courier"/>
              </a:rPr>
              <a:t>caldb</a:t>
            </a:r>
            <a:endParaRPr lang="en-GB" sz="1400" dirty="0">
              <a:latin typeface="Courier"/>
              <a:cs typeface="Courier"/>
            </a:endParaRPr>
          </a:p>
        </p:txBody>
      </p:sp>
      <p:cxnSp>
        <p:nvCxnSpPr>
          <p:cNvPr id="8" name="Connecteur en angle 7"/>
          <p:cNvCxnSpPr>
            <a:stCxn id="6" idx="2"/>
          </p:cNvCxnSpPr>
          <p:nvPr/>
        </p:nvCxnSpPr>
        <p:spPr>
          <a:xfrm rot="5400000">
            <a:off x="4158554" y="-967582"/>
            <a:ext cx="301529" cy="478323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a:off x="2235200" y="1917700"/>
            <a:ext cx="241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679345" y="1729895"/>
            <a:ext cx="938841" cy="307777"/>
          </a:xfrm>
          <a:prstGeom prst="rect">
            <a:avLst/>
          </a:prstGeom>
        </p:spPr>
        <p:txBody>
          <a:bodyPr wrap="none">
            <a:spAutoFit/>
          </a:bodyPr>
          <a:lstStyle/>
          <a:p>
            <a:r>
              <a:rPr lang="fr-FR" sz="1400" dirty="0" smtClean="0">
                <a:solidFill>
                  <a:srgbClr val="008000"/>
                </a:solidFill>
                <a:latin typeface="Courier"/>
                <a:cs typeface="Courier"/>
              </a:rPr>
              <a:t>mission</a:t>
            </a:r>
            <a:endParaRPr lang="en-GB" sz="1400" dirty="0">
              <a:solidFill>
                <a:srgbClr val="008000"/>
              </a:solidFill>
              <a:latin typeface="Courier"/>
              <a:cs typeface="Courier"/>
            </a:endParaRPr>
          </a:p>
        </p:txBody>
      </p:sp>
      <p:cxnSp>
        <p:nvCxnSpPr>
          <p:cNvPr id="18" name="Connecteur droit avec flèche 17"/>
          <p:cNvCxnSpPr/>
          <p:nvPr/>
        </p:nvCxnSpPr>
        <p:spPr>
          <a:xfrm flipH="1">
            <a:off x="2451100" y="2095500"/>
            <a:ext cx="31543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580086" y="1910672"/>
            <a:ext cx="1262059" cy="307777"/>
          </a:xfrm>
          <a:prstGeom prst="rect">
            <a:avLst/>
          </a:prstGeom>
        </p:spPr>
        <p:txBody>
          <a:bodyPr wrap="none">
            <a:spAutoFit/>
          </a:bodyPr>
          <a:lstStyle/>
          <a:p>
            <a:r>
              <a:rPr lang="fr-FR" sz="1400" dirty="0">
                <a:solidFill>
                  <a:srgbClr val="0000FF"/>
                </a:solidFill>
                <a:latin typeface="Courier"/>
                <a:cs typeface="Courier"/>
              </a:rPr>
              <a:t>i</a:t>
            </a:r>
            <a:r>
              <a:rPr lang="fr-FR" sz="1400" dirty="0" smtClean="0">
                <a:solidFill>
                  <a:srgbClr val="0000FF"/>
                </a:solidFill>
                <a:latin typeface="Courier"/>
                <a:cs typeface="Courier"/>
              </a:rPr>
              <a:t>nstrument</a:t>
            </a:r>
            <a:endParaRPr lang="en-GB" sz="1400" dirty="0">
              <a:solidFill>
                <a:srgbClr val="0000FF"/>
              </a:solidFill>
              <a:latin typeface="Courier"/>
              <a:cs typeface="Courier"/>
            </a:endParaRPr>
          </a:p>
        </p:txBody>
      </p:sp>
      <p:cxnSp>
        <p:nvCxnSpPr>
          <p:cNvPr id="21" name="Connecteur droit avec flèche 20"/>
          <p:cNvCxnSpPr/>
          <p:nvPr/>
        </p:nvCxnSpPr>
        <p:spPr>
          <a:xfrm flipH="1">
            <a:off x="3687759" y="2451100"/>
            <a:ext cx="21415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845970" y="2284511"/>
            <a:ext cx="938841" cy="307777"/>
          </a:xfrm>
          <a:prstGeom prst="rect">
            <a:avLst/>
          </a:prstGeom>
        </p:spPr>
        <p:txBody>
          <a:bodyPr wrap="none">
            <a:spAutoFit/>
          </a:bodyPr>
          <a:lstStyle/>
          <a:p>
            <a:r>
              <a:rPr lang="fr-FR" sz="1400" dirty="0" err="1" smtClean="0">
                <a:solidFill>
                  <a:srgbClr val="FF0000"/>
                </a:solidFill>
                <a:latin typeface="Courier"/>
                <a:cs typeface="Courier"/>
              </a:rPr>
              <a:t>rspname</a:t>
            </a:r>
            <a:endParaRPr lang="en-GB" sz="1400" dirty="0">
              <a:solidFill>
                <a:srgbClr val="FF0000"/>
              </a:solidFill>
              <a:latin typeface="Courier"/>
              <a:cs typeface="Courier"/>
            </a:endParaRPr>
          </a:p>
        </p:txBody>
      </p:sp>
      <p:sp>
        <p:nvSpPr>
          <p:cNvPr id="19" name="Rectangle 18"/>
          <p:cNvSpPr/>
          <p:nvPr/>
        </p:nvSpPr>
        <p:spPr>
          <a:xfrm>
            <a:off x="950707" y="3300928"/>
            <a:ext cx="7457276" cy="1477328"/>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fr-FR" u="sng" dirty="0" err="1" smtClean="0"/>
              <a:t>Specifying</a:t>
            </a:r>
            <a:r>
              <a:rPr lang="fr-FR" u="sng" dirty="0" smtClean="0"/>
              <a:t> </a:t>
            </a:r>
            <a:r>
              <a:rPr lang="fr-FR" u="sng" dirty="0" err="1" smtClean="0"/>
              <a:t>response</a:t>
            </a:r>
            <a:r>
              <a:rPr lang="fr-FR" u="sng" dirty="0" smtClean="0"/>
              <a:t> in XML observation </a:t>
            </a:r>
            <a:r>
              <a:rPr lang="fr-FR" u="sng" dirty="0" err="1" smtClean="0"/>
              <a:t>definition</a:t>
            </a:r>
            <a:r>
              <a:rPr lang="fr-FR" u="sng" dirty="0" smtClean="0"/>
              <a:t> file:</a:t>
            </a:r>
            <a:endParaRPr lang="fr-FR" u="sng" dirty="0">
              <a:latin typeface="Courier"/>
              <a:cs typeface="Courier"/>
            </a:endParaRPr>
          </a:p>
          <a:p>
            <a:r>
              <a:rPr lang="en-US" sz="1200" b="1" dirty="0">
                <a:latin typeface="Courier"/>
                <a:cs typeface="Courier"/>
              </a:rPr>
              <a:t>&lt;</a:t>
            </a:r>
            <a:r>
              <a:rPr lang="en-US" sz="1200" b="1" dirty="0" err="1">
                <a:solidFill>
                  <a:srgbClr val="008000"/>
                </a:solidFill>
                <a:latin typeface="Courier"/>
                <a:cs typeface="Courier"/>
              </a:rPr>
              <a:t>observation_list</a:t>
            </a:r>
            <a:r>
              <a:rPr lang="en-US" sz="1200" dirty="0">
                <a:latin typeface="Courier"/>
                <a:cs typeface="Courier"/>
              </a:rPr>
              <a:t> title="observation library"</a:t>
            </a:r>
            <a:r>
              <a:rPr lang="en-US" sz="1200" b="1" dirty="0">
                <a:latin typeface="Courier"/>
                <a:cs typeface="Courier"/>
              </a:rPr>
              <a:t>&gt;</a:t>
            </a:r>
            <a:endParaRPr lang="en-US" sz="1200" dirty="0">
              <a:latin typeface="Courier"/>
              <a:cs typeface="Courier"/>
            </a:endParaRPr>
          </a:p>
          <a:p>
            <a:r>
              <a:rPr lang="en-US" sz="1200" dirty="0">
                <a:latin typeface="Courier"/>
                <a:cs typeface="Courier"/>
              </a:rPr>
              <a:t>  </a:t>
            </a:r>
            <a:r>
              <a:rPr lang="en-US" sz="1200" b="1" dirty="0">
                <a:latin typeface="Courier"/>
                <a:cs typeface="Courier"/>
              </a:rPr>
              <a:t>&lt;</a:t>
            </a:r>
            <a:r>
              <a:rPr lang="en-US" sz="1200" b="1" dirty="0">
                <a:solidFill>
                  <a:srgbClr val="008000"/>
                </a:solidFill>
                <a:latin typeface="Courier"/>
                <a:cs typeface="Courier"/>
              </a:rPr>
              <a:t>observation</a:t>
            </a:r>
            <a:r>
              <a:rPr lang="en-US" sz="1200" dirty="0">
                <a:solidFill>
                  <a:srgbClr val="008000"/>
                </a:solidFill>
                <a:latin typeface="Courier"/>
                <a:cs typeface="Courier"/>
              </a:rPr>
              <a:t> </a:t>
            </a:r>
            <a:r>
              <a:rPr lang="en-US" sz="1200" dirty="0">
                <a:latin typeface="Courier"/>
                <a:cs typeface="Courier"/>
              </a:rPr>
              <a:t>name="Crab" id="00001" instrument="CTA"</a:t>
            </a:r>
            <a:r>
              <a:rPr lang="en-US" sz="1200" b="1" dirty="0">
                <a:latin typeface="Courier"/>
                <a:cs typeface="Courier"/>
              </a:rPr>
              <a:t>&gt;</a:t>
            </a:r>
            <a:endParaRPr lang="en-US" sz="1200" dirty="0">
              <a:latin typeface="Courier"/>
              <a:cs typeface="Courier"/>
            </a:endParaRPr>
          </a:p>
          <a:p>
            <a:r>
              <a:rPr lang="en-US" sz="1200" dirty="0">
                <a:latin typeface="Courier"/>
                <a:cs typeface="Courier"/>
              </a:rPr>
              <a:t>    </a:t>
            </a:r>
            <a:r>
              <a:rPr lang="en-US" sz="1200" b="1" dirty="0">
                <a:latin typeface="Courier"/>
                <a:cs typeface="Courier"/>
              </a:rPr>
              <a:t>&lt;</a:t>
            </a:r>
            <a:r>
              <a:rPr lang="en-US" sz="1200" b="1" dirty="0">
                <a:solidFill>
                  <a:srgbClr val="008000"/>
                </a:solidFill>
                <a:latin typeface="Courier"/>
                <a:cs typeface="Courier"/>
              </a:rPr>
              <a:t>parameter</a:t>
            </a:r>
            <a:r>
              <a:rPr lang="en-US" sz="1200" dirty="0">
                <a:solidFill>
                  <a:srgbClr val="008000"/>
                </a:solidFill>
                <a:latin typeface="Courier"/>
                <a:cs typeface="Courier"/>
              </a:rPr>
              <a:t> </a:t>
            </a:r>
            <a:r>
              <a:rPr lang="en-US" sz="1200" dirty="0">
                <a:latin typeface="Courier"/>
                <a:cs typeface="Courier"/>
              </a:rPr>
              <a:t>name="</a:t>
            </a:r>
            <a:r>
              <a:rPr lang="en-US" sz="1200" dirty="0" err="1">
                <a:latin typeface="Courier"/>
                <a:cs typeface="Courier"/>
              </a:rPr>
              <a:t>EventList</a:t>
            </a:r>
            <a:r>
              <a:rPr lang="en-US" sz="1200" dirty="0">
                <a:latin typeface="Courier"/>
                <a:cs typeface="Courier"/>
              </a:rPr>
              <a:t>"   file="</a:t>
            </a:r>
            <a:r>
              <a:rPr lang="en-US" sz="1200" dirty="0" err="1">
                <a:latin typeface="Courier"/>
                <a:cs typeface="Courier"/>
              </a:rPr>
              <a:t>events.fits</a:t>
            </a:r>
            <a:r>
              <a:rPr lang="en-US" sz="1200" dirty="0">
                <a:latin typeface="Courier"/>
                <a:cs typeface="Courier"/>
              </a:rPr>
              <a:t>"</a:t>
            </a:r>
            <a:r>
              <a:rPr lang="en-US" sz="1200" b="1" dirty="0">
                <a:latin typeface="Courier"/>
                <a:cs typeface="Courier"/>
              </a:rPr>
              <a:t>/&gt;</a:t>
            </a:r>
            <a:endParaRPr lang="en-US" sz="1200" dirty="0">
              <a:latin typeface="Courier"/>
              <a:cs typeface="Courier"/>
            </a:endParaRPr>
          </a:p>
          <a:p>
            <a:r>
              <a:rPr lang="en-US" sz="1200" dirty="0">
                <a:latin typeface="Courier"/>
                <a:cs typeface="Courier"/>
              </a:rPr>
              <a:t>    </a:t>
            </a:r>
            <a:r>
              <a:rPr lang="en-US" sz="1200" b="1" dirty="0">
                <a:latin typeface="Courier"/>
                <a:cs typeface="Courier"/>
              </a:rPr>
              <a:t>&lt;</a:t>
            </a:r>
            <a:r>
              <a:rPr lang="en-US" sz="1200" b="1" dirty="0">
                <a:solidFill>
                  <a:srgbClr val="008000"/>
                </a:solidFill>
                <a:latin typeface="Courier"/>
                <a:cs typeface="Courier"/>
              </a:rPr>
              <a:t>parameter</a:t>
            </a:r>
            <a:r>
              <a:rPr lang="en-US" sz="1200" dirty="0">
                <a:solidFill>
                  <a:srgbClr val="008000"/>
                </a:solidFill>
                <a:latin typeface="Courier"/>
                <a:cs typeface="Courier"/>
              </a:rPr>
              <a:t> </a:t>
            </a:r>
            <a:r>
              <a:rPr lang="en-US" sz="1200" dirty="0">
                <a:latin typeface="Courier"/>
                <a:cs typeface="Courier"/>
              </a:rPr>
              <a:t>name="Calibration" </a:t>
            </a:r>
            <a:r>
              <a:rPr lang="en-US" sz="1200" dirty="0">
                <a:solidFill>
                  <a:srgbClr val="0000FF"/>
                </a:solidFill>
                <a:latin typeface="Courier"/>
                <a:cs typeface="Courier"/>
              </a:rPr>
              <a:t>database</a:t>
            </a:r>
            <a:r>
              <a:rPr lang="en-US" sz="1200" dirty="0" smtClean="0">
                <a:solidFill>
                  <a:srgbClr val="0000FF"/>
                </a:solidFill>
                <a:latin typeface="Courier"/>
                <a:cs typeface="Courier"/>
              </a:rPr>
              <a:t>="</a:t>
            </a:r>
            <a:r>
              <a:rPr lang="en-US" sz="1200" dirty="0" err="1" smtClean="0">
                <a:solidFill>
                  <a:srgbClr val="0000FF"/>
                </a:solidFill>
                <a:latin typeface="Courier"/>
                <a:cs typeface="Courier"/>
              </a:rPr>
              <a:t>aar</a:t>
            </a:r>
            <a:r>
              <a:rPr lang="en-US" sz="1200" dirty="0" smtClean="0">
                <a:solidFill>
                  <a:srgbClr val="0000FF"/>
                </a:solidFill>
                <a:latin typeface="Courier"/>
                <a:cs typeface="Courier"/>
              </a:rPr>
              <a:t>" </a:t>
            </a:r>
            <a:r>
              <a:rPr lang="en-US" sz="1200" dirty="0">
                <a:solidFill>
                  <a:srgbClr val="FF0000"/>
                </a:solidFill>
                <a:latin typeface="Courier"/>
                <a:cs typeface="Courier"/>
              </a:rPr>
              <a:t>response</a:t>
            </a:r>
            <a:r>
              <a:rPr lang="en-US" sz="1200" dirty="0" smtClean="0">
                <a:solidFill>
                  <a:srgbClr val="FF0000"/>
                </a:solidFill>
                <a:latin typeface="Courier"/>
                <a:cs typeface="Courier"/>
              </a:rPr>
              <a:t>=</a:t>
            </a:r>
            <a:r>
              <a:rPr lang="en-US" sz="1200" dirty="0">
                <a:solidFill>
                  <a:srgbClr val="FF0000"/>
                </a:solidFill>
                <a:latin typeface="Courier"/>
                <a:cs typeface="Courier"/>
              </a:rPr>
              <a:t>"</a:t>
            </a:r>
            <a:r>
              <a:rPr lang="en-US" sz="1200" dirty="0" smtClean="0">
                <a:solidFill>
                  <a:srgbClr val="FF0000"/>
                </a:solidFill>
                <a:latin typeface="Courier"/>
                <a:cs typeface="Courier"/>
              </a:rPr>
              <a:t>DESY20140105_50h"</a:t>
            </a:r>
            <a:r>
              <a:rPr lang="en-US" sz="1200" b="1" dirty="0">
                <a:latin typeface="Courier"/>
                <a:cs typeface="Courier"/>
              </a:rPr>
              <a:t>/&gt;</a:t>
            </a:r>
            <a:endParaRPr lang="en-US" sz="1200" dirty="0">
              <a:latin typeface="Courier"/>
              <a:cs typeface="Courier"/>
            </a:endParaRPr>
          </a:p>
          <a:p>
            <a:r>
              <a:rPr lang="cs-CZ" sz="1200" dirty="0">
                <a:latin typeface="Courier"/>
                <a:cs typeface="Courier"/>
              </a:rPr>
              <a:t>  </a:t>
            </a:r>
            <a:r>
              <a:rPr lang="cs-CZ" sz="1200" b="1" dirty="0">
                <a:latin typeface="Courier"/>
                <a:cs typeface="Courier"/>
              </a:rPr>
              <a:t>&lt;</a:t>
            </a:r>
            <a:r>
              <a:rPr lang="cs-CZ" sz="1200" b="1" dirty="0">
                <a:solidFill>
                  <a:srgbClr val="008000"/>
                </a:solidFill>
                <a:latin typeface="Courier"/>
                <a:cs typeface="Courier"/>
              </a:rPr>
              <a:t>/</a:t>
            </a:r>
            <a:r>
              <a:rPr lang="cs-CZ" sz="1200" b="1" dirty="0" err="1">
                <a:solidFill>
                  <a:srgbClr val="008000"/>
                </a:solidFill>
                <a:latin typeface="Courier"/>
                <a:cs typeface="Courier"/>
              </a:rPr>
              <a:t>observation</a:t>
            </a:r>
            <a:r>
              <a:rPr lang="cs-CZ" sz="1200" b="1" dirty="0">
                <a:latin typeface="Courier"/>
                <a:cs typeface="Courier"/>
              </a:rPr>
              <a:t>&gt;</a:t>
            </a:r>
            <a:endParaRPr lang="cs-CZ" sz="1200" dirty="0">
              <a:latin typeface="Courier"/>
              <a:cs typeface="Courier"/>
            </a:endParaRPr>
          </a:p>
          <a:p>
            <a:r>
              <a:rPr lang="cs-CZ" sz="1200" b="1" dirty="0">
                <a:latin typeface="Courier"/>
                <a:cs typeface="Courier"/>
              </a:rPr>
              <a:t>&lt;</a:t>
            </a:r>
            <a:r>
              <a:rPr lang="cs-CZ" sz="1200" b="1" dirty="0">
                <a:solidFill>
                  <a:srgbClr val="008000"/>
                </a:solidFill>
                <a:latin typeface="Courier"/>
                <a:cs typeface="Courier"/>
              </a:rPr>
              <a:t>/</a:t>
            </a:r>
            <a:r>
              <a:rPr lang="cs-CZ" sz="1200" b="1" dirty="0" err="1">
                <a:solidFill>
                  <a:srgbClr val="008000"/>
                </a:solidFill>
                <a:latin typeface="Courier"/>
                <a:cs typeface="Courier"/>
              </a:rPr>
              <a:t>observation_list</a:t>
            </a:r>
            <a:r>
              <a:rPr lang="cs-CZ" sz="1200" b="1" dirty="0">
                <a:latin typeface="Courier"/>
                <a:cs typeface="Courier"/>
              </a:rPr>
              <a:t>&gt;</a:t>
            </a:r>
            <a:endParaRPr lang="en-GB" sz="1200" dirty="0">
              <a:latin typeface="Courier"/>
              <a:cs typeface="Courier"/>
            </a:endParaRPr>
          </a:p>
        </p:txBody>
      </p:sp>
    </p:spTree>
    <p:extLst>
      <p:ext uri="{BB962C8B-B14F-4D97-AF65-F5344CB8AC3E}">
        <p14:creationId xmlns:p14="http://schemas.microsoft.com/office/powerpoint/2010/main" val="796740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Calibration </a:t>
            </a:r>
            <a:r>
              <a:rPr lang="fr-FR" sz="3600" b="1" dirty="0" err="1" smtClean="0">
                <a:solidFill>
                  <a:schemeClr val="tx2">
                    <a:lumMod val="60000"/>
                    <a:lumOff val="40000"/>
                  </a:schemeClr>
                </a:solidFill>
              </a:rPr>
              <a:t>database</a:t>
            </a:r>
            <a:r>
              <a:rPr lang="fr-FR" sz="3600" b="1" dirty="0" smtClean="0">
                <a:solidFill>
                  <a:schemeClr val="tx2">
                    <a:lumMod val="60000"/>
                    <a:lumOff val="40000"/>
                  </a:schemeClr>
                </a:solidFill>
              </a:rPr>
              <a:t> usage</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44</a:t>
            </a:fld>
            <a:endParaRPr lang="fr-FR" dirty="0"/>
          </a:p>
        </p:txBody>
      </p:sp>
      <p:pic>
        <p:nvPicPr>
          <p:cNvPr id="4" name="Image 3"/>
          <p:cNvPicPr>
            <a:picLocks noChangeAspect="1"/>
          </p:cNvPicPr>
          <p:nvPr/>
        </p:nvPicPr>
        <p:blipFill>
          <a:blip r:embed="rId2"/>
          <a:stretch>
            <a:fillRect/>
          </a:stretch>
        </p:blipFill>
        <p:spPr>
          <a:xfrm>
            <a:off x="344082" y="764694"/>
            <a:ext cx="3948518" cy="5465045"/>
          </a:xfrm>
          <a:prstGeom prst="rect">
            <a:avLst/>
          </a:prstGeom>
        </p:spPr>
      </p:pic>
      <p:sp>
        <p:nvSpPr>
          <p:cNvPr id="6" name="Rectangle 5"/>
          <p:cNvSpPr/>
          <p:nvPr/>
        </p:nvSpPr>
        <p:spPr>
          <a:xfrm>
            <a:off x="4399945" y="688495"/>
            <a:ext cx="4601979" cy="584776"/>
          </a:xfrm>
          <a:prstGeom prst="rect">
            <a:avLst/>
          </a:prstGeom>
        </p:spPr>
        <p:txBody>
          <a:bodyPr wrap="none">
            <a:spAutoFit/>
          </a:bodyPr>
          <a:lstStyle/>
          <a:p>
            <a:r>
              <a:rPr lang="fr-FR" u="sng" dirty="0" smtClean="0"/>
              <a:t>Set calibration </a:t>
            </a:r>
            <a:r>
              <a:rPr lang="fr-FR" u="sng" dirty="0" err="1" smtClean="0"/>
              <a:t>database</a:t>
            </a:r>
            <a:r>
              <a:rPr lang="fr-FR" u="sng" dirty="0" smtClean="0"/>
              <a:t> </a:t>
            </a:r>
            <a:r>
              <a:rPr lang="fr-FR" u="sng" dirty="0" err="1" smtClean="0"/>
              <a:t>root</a:t>
            </a:r>
            <a:r>
              <a:rPr lang="fr-FR" u="sng" dirty="0" smtClean="0"/>
              <a:t>:</a:t>
            </a:r>
            <a:endParaRPr lang="fr-FR" u="sng" dirty="0" smtClean="0">
              <a:latin typeface="Courier"/>
              <a:cs typeface="Courier"/>
            </a:endParaRPr>
          </a:p>
          <a:p>
            <a:r>
              <a:rPr lang="fr-FR" sz="1400" dirty="0" smtClean="0">
                <a:solidFill>
                  <a:srgbClr val="008000"/>
                </a:solidFill>
                <a:latin typeface="Courier"/>
                <a:cs typeface="Courier"/>
              </a:rPr>
              <a:t>export</a:t>
            </a:r>
            <a:r>
              <a:rPr lang="fr-FR" sz="1400" dirty="0" smtClean="0">
                <a:latin typeface="Courier"/>
                <a:cs typeface="Courier"/>
              </a:rPr>
              <a:t> </a:t>
            </a:r>
            <a:r>
              <a:rPr lang="fr-FR" sz="1400" dirty="0">
                <a:solidFill>
                  <a:schemeClr val="accent4">
                    <a:lumMod val="75000"/>
                  </a:schemeClr>
                </a:solidFill>
                <a:latin typeface="Courier"/>
                <a:cs typeface="Courier"/>
              </a:rPr>
              <a:t>CALDB</a:t>
            </a:r>
            <a:r>
              <a:rPr lang="fr-FR" sz="1400" dirty="0" smtClean="0">
                <a:latin typeface="Courier"/>
                <a:cs typeface="Courier"/>
              </a:rPr>
              <a:t>=/</a:t>
            </a:r>
            <a:r>
              <a:rPr lang="fr-FR" sz="1400" dirty="0" err="1" smtClean="0">
                <a:latin typeface="Courier"/>
                <a:cs typeface="Courier"/>
              </a:rPr>
              <a:t>usr</a:t>
            </a:r>
            <a:r>
              <a:rPr lang="fr-FR" sz="1400" dirty="0" smtClean="0">
                <a:latin typeface="Courier"/>
                <a:cs typeface="Courier"/>
              </a:rPr>
              <a:t>/local/gamma/</a:t>
            </a:r>
            <a:r>
              <a:rPr lang="fr-FR" sz="1400" dirty="0" err="1" smtClean="0">
                <a:latin typeface="Courier"/>
                <a:cs typeface="Courier"/>
              </a:rPr>
              <a:t>share</a:t>
            </a:r>
            <a:r>
              <a:rPr lang="fr-FR" sz="1400" dirty="0" smtClean="0">
                <a:latin typeface="Courier"/>
                <a:cs typeface="Courier"/>
              </a:rPr>
              <a:t>/</a:t>
            </a:r>
            <a:r>
              <a:rPr lang="fr-FR" sz="1400" dirty="0" err="1" smtClean="0">
                <a:latin typeface="Courier"/>
                <a:cs typeface="Courier"/>
              </a:rPr>
              <a:t>caldb</a:t>
            </a:r>
            <a:endParaRPr lang="en-GB" sz="1400" dirty="0">
              <a:latin typeface="Courier"/>
              <a:cs typeface="Courier"/>
            </a:endParaRPr>
          </a:p>
        </p:txBody>
      </p:sp>
      <p:cxnSp>
        <p:nvCxnSpPr>
          <p:cNvPr id="8" name="Connecteur en angle 7"/>
          <p:cNvCxnSpPr>
            <a:stCxn id="6" idx="2"/>
          </p:cNvCxnSpPr>
          <p:nvPr/>
        </p:nvCxnSpPr>
        <p:spPr>
          <a:xfrm rot="5400000">
            <a:off x="4158554" y="-967582"/>
            <a:ext cx="301529" cy="478323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a:off x="2235200" y="1917700"/>
            <a:ext cx="2413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679345" y="1729895"/>
            <a:ext cx="938841" cy="307777"/>
          </a:xfrm>
          <a:prstGeom prst="rect">
            <a:avLst/>
          </a:prstGeom>
        </p:spPr>
        <p:txBody>
          <a:bodyPr wrap="none">
            <a:spAutoFit/>
          </a:bodyPr>
          <a:lstStyle/>
          <a:p>
            <a:r>
              <a:rPr lang="fr-FR" sz="1400" dirty="0" smtClean="0">
                <a:solidFill>
                  <a:srgbClr val="008000"/>
                </a:solidFill>
                <a:latin typeface="Courier"/>
                <a:cs typeface="Courier"/>
              </a:rPr>
              <a:t>mission</a:t>
            </a:r>
            <a:endParaRPr lang="en-GB" sz="1400" dirty="0">
              <a:solidFill>
                <a:srgbClr val="008000"/>
              </a:solidFill>
              <a:latin typeface="Courier"/>
              <a:cs typeface="Courier"/>
            </a:endParaRPr>
          </a:p>
        </p:txBody>
      </p:sp>
      <p:cxnSp>
        <p:nvCxnSpPr>
          <p:cNvPr id="18" name="Connecteur droit avec flèche 17"/>
          <p:cNvCxnSpPr/>
          <p:nvPr/>
        </p:nvCxnSpPr>
        <p:spPr>
          <a:xfrm flipH="1">
            <a:off x="2451100" y="2095500"/>
            <a:ext cx="31543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580086" y="1910672"/>
            <a:ext cx="1262059" cy="307777"/>
          </a:xfrm>
          <a:prstGeom prst="rect">
            <a:avLst/>
          </a:prstGeom>
        </p:spPr>
        <p:txBody>
          <a:bodyPr wrap="none">
            <a:spAutoFit/>
          </a:bodyPr>
          <a:lstStyle/>
          <a:p>
            <a:r>
              <a:rPr lang="fr-FR" sz="1400" dirty="0">
                <a:solidFill>
                  <a:srgbClr val="0000FF"/>
                </a:solidFill>
                <a:latin typeface="Courier"/>
                <a:cs typeface="Courier"/>
              </a:rPr>
              <a:t>i</a:t>
            </a:r>
            <a:r>
              <a:rPr lang="fr-FR" sz="1400" dirty="0" smtClean="0">
                <a:solidFill>
                  <a:srgbClr val="0000FF"/>
                </a:solidFill>
                <a:latin typeface="Courier"/>
                <a:cs typeface="Courier"/>
              </a:rPr>
              <a:t>nstrument</a:t>
            </a:r>
            <a:endParaRPr lang="en-GB" sz="1400" dirty="0">
              <a:solidFill>
                <a:srgbClr val="0000FF"/>
              </a:solidFill>
              <a:latin typeface="Courier"/>
              <a:cs typeface="Courier"/>
            </a:endParaRPr>
          </a:p>
        </p:txBody>
      </p:sp>
      <p:cxnSp>
        <p:nvCxnSpPr>
          <p:cNvPr id="21" name="Connecteur droit avec flèche 20"/>
          <p:cNvCxnSpPr/>
          <p:nvPr/>
        </p:nvCxnSpPr>
        <p:spPr>
          <a:xfrm flipH="1">
            <a:off x="3687759" y="2451100"/>
            <a:ext cx="21415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845970" y="2284511"/>
            <a:ext cx="938841" cy="307777"/>
          </a:xfrm>
          <a:prstGeom prst="rect">
            <a:avLst/>
          </a:prstGeom>
        </p:spPr>
        <p:txBody>
          <a:bodyPr wrap="none">
            <a:spAutoFit/>
          </a:bodyPr>
          <a:lstStyle/>
          <a:p>
            <a:r>
              <a:rPr lang="fr-FR" sz="1400" dirty="0" err="1" smtClean="0">
                <a:solidFill>
                  <a:srgbClr val="FF0000"/>
                </a:solidFill>
                <a:latin typeface="Courier"/>
                <a:cs typeface="Courier"/>
              </a:rPr>
              <a:t>rspname</a:t>
            </a:r>
            <a:endParaRPr lang="en-GB" sz="1400" dirty="0">
              <a:solidFill>
                <a:srgbClr val="FF0000"/>
              </a:solidFill>
              <a:latin typeface="Courier"/>
              <a:cs typeface="Courier"/>
            </a:endParaRPr>
          </a:p>
        </p:txBody>
      </p:sp>
      <p:sp>
        <p:nvSpPr>
          <p:cNvPr id="19" name="Rectangle 18"/>
          <p:cNvSpPr/>
          <p:nvPr/>
        </p:nvSpPr>
        <p:spPr>
          <a:xfrm>
            <a:off x="950707" y="3300928"/>
            <a:ext cx="7457276" cy="14465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fr-FR" u="sng" dirty="0" err="1" smtClean="0"/>
              <a:t>Specifying</a:t>
            </a:r>
            <a:r>
              <a:rPr lang="fr-FR" u="sng" dirty="0" smtClean="0"/>
              <a:t> </a:t>
            </a:r>
            <a:r>
              <a:rPr lang="fr-FR" u="sng" dirty="0" err="1" smtClean="0"/>
              <a:t>response</a:t>
            </a:r>
            <a:r>
              <a:rPr lang="fr-FR" u="sng" dirty="0" smtClean="0"/>
              <a:t> </a:t>
            </a:r>
            <a:r>
              <a:rPr lang="fr-FR" u="sng" dirty="0" err="1" smtClean="0"/>
              <a:t>within</a:t>
            </a:r>
            <a:r>
              <a:rPr lang="fr-FR" u="sng" dirty="0" smtClean="0"/>
              <a:t> Python script:</a:t>
            </a:r>
            <a:endParaRPr lang="fr-FR" u="sng" dirty="0">
              <a:latin typeface="Courier"/>
              <a:cs typeface="Courier"/>
            </a:endParaRPr>
          </a:p>
          <a:p>
            <a:r>
              <a:rPr lang="sv-SE" sz="1400" dirty="0" smtClean="0">
                <a:latin typeface="Courier"/>
                <a:cs typeface="Courier"/>
              </a:rPr>
              <a:t>import </a:t>
            </a:r>
            <a:r>
              <a:rPr lang="sv-SE" sz="1400" dirty="0" err="1">
                <a:latin typeface="Courier"/>
                <a:cs typeface="Courier"/>
              </a:rPr>
              <a:t>gammalib</a:t>
            </a:r>
            <a:endParaRPr lang="sv-SE" sz="1400" dirty="0">
              <a:latin typeface="Courier"/>
              <a:cs typeface="Courier"/>
            </a:endParaRPr>
          </a:p>
          <a:p>
            <a:r>
              <a:rPr lang="sv-SE" sz="1400" dirty="0" smtClean="0">
                <a:latin typeface="Courier"/>
                <a:cs typeface="Courier"/>
              </a:rPr>
              <a:t>obs   </a:t>
            </a:r>
            <a:r>
              <a:rPr lang="sv-SE" sz="1400" dirty="0">
                <a:latin typeface="Courier"/>
                <a:cs typeface="Courier"/>
              </a:rPr>
              <a:t>= </a:t>
            </a:r>
            <a:r>
              <a:rPr lang="sv-SE" sz="1400" dirty="0" err="1">
                <a:latin typeface="Courier"/>
                <a:cs typeface="Courier"/>
              </a:rPr>
              <a:t>gammalib.GCTAObservation</a:t>
            </a:r>
            <a:r>
              <a:rPr lang="sv-SE" sz="1400" dirty="0">
                <a:latin typeface="Courier"/>
                <a:cs typeface="Courier"/>
              </a:rPr>
              <a:t>()</a:t>
            </a:r>
          </a:p>
          <a:p>
            <a:r>
              <a:rPr lang="is-IS" sz="1400" dirty="0" smtClean="0">
                <a:latin typeface="Courier"/>
                <a:cs typeface="Courier"/>
              </a:rPr>
              <a:t>caldb </a:t>
            </a:r>
            <a:r>
              <a:rPr lang="is-IS" sz="1400" dirty="0">
                <a:latin typeface="Courier"/>
                <a:cs typeface="Courier"/>
              </a:rPr>
              <a:t>= gammalib.GCaldb(</a:t>
            </a:r>
            <a:r>
              <a:rPr lang="is-IS" sz="1400" dirty="0">
                <a:solidFill>
                  <a:srgbClr val="008000"/>
                </a:solidFill>
                <a:latin typeface="Courier"/>
                <a:cs typeface="Courier"/>
              </a:rPr>
              <a:t>"cta"</a:t>
            </a:r>
            <a:r>
              <a:rPr lang="is-IS" sz="1400" dirty="0">
                <a:latin typeface="Courier"/>
                <a:cs typeface="Courier"/>
              </a:rPr>
              <a:t>, </a:t>
            </a:r>
            <a:r>
              <a:rPr lang="is-IS" sz="1400" dirty="0">
                <a:solidFill>
                  <a:srgbClr val="0000FF"/>
                </a:solidFill>
                <a:latin typeface="Courier"/>
                <a:cs typeface="Courier"/>
              </a:rPr>
              <a:t>"</a:t>
            </a:r>
            <a:r>
              <a:rPr lang="is-IS" sz="1400" dirty="0" smtClean="0">
                <a:solidFill>
                  <a:srgbClr val="0000FF"/>
                </a:solidFill>
                <a:latin typeface="Courier"/>
                <a:cs typeface="Courier"/>
              </a:rPr>
              <a:t>aar"</a:t>
            </a:r>
            <a:r>
              <a:rPr lang="is-IS" sz="1400" dirty="0">
                <a:latin typeface="Courier"/>
                <a:cs typeface="Courier"/>
              </a:rPr>
              <a:t>)</a:t>
            </a:r>
          </a:p>
          <a:p>
            <a:r>
              <a:rPr lang="is-IS" sz="1400" dirty="0" smtClean="0">
                <a:latin typeface="Courier"/>
                <a:cs typeface="Courier"/>
              </a:rPr>
              <a:t>irf   </a:t>
            </a:r>
            <a:r>
              <a:rPr lang="is-IS" sz="1400" dirty="0">
                <a:latin typeface="Courier"/>
                <a:cs typeface="Courier"/>
              </a:rPr>
              <a:t>= </a:t>
            </a:r>
            <a:r>
              <a:rPr lang="is-IS" sz="1400" dirty="0">
                <a:solidFill>
                  <a:srgbClr val="FF0000"/>
                </a:solidFill>
                <a:latin typeface="Courier"/>
                <a:cs typeface="Courier"/>
              </a:rPr>
              <a:t>"</a:t>
            </a:r>
            <a:r>
              <a:rPr lang="is-IS" sz="1400" dirty="0" smtClean="0">
                <a:solidFill>
                  <a:srgbClr val="FF0000"/>
                </a:solidFill>
                <a:latin typeface="Courier"/>
                <a:cs typeface="Courier"/>
              </a:rPr>
              <a:t>DESY20140105_50h"</a:t>
            </a:r>
            <a:endParaRPr lang="is-IS" sz="1400" dirty="0">
              <a:solidFill>
                <a:srgbClr val="FF0000"/>
              </a:solidFill>
              <a:latin typeface="Courier"/>
              <a:cs typeface="Courier"/>
            </a:endParaRPr>
          </a:p>
          <a:p>
            <a:r>
              <a:rPr lang="fr-FR" sz="1400" dirty="0" err="1" smtClean="0">
                <a:latin typeface="Courier"/>
                <a:cs typeface="Courier"/>
              </a:rPr>
              <a:t>obs.response</a:t>
            </a:r>
            <a:r>
              <a:rPr lang="fr-FR" sz="1400" dirty="0">
                <a:latin typeface="Courier"/>
                <a:cs typeface="Courier"/>
              </a:rPr>
              <a:t>(</a:t>
            </a:r>
            <a:r>
              <a:rPr lang="fr-FR" sz="1400" dirty="0" err="1">
                <a:latin typeface="Courier"/>
                <a:cs typeface="Courier"/>
              </a:rPr>
              <a:t>irf</a:t>
            </a:r>
            <a:r>
              <a:rPr lang="fr-FR" sz="1400" dirty="0">
                <a:latin typeface="Courier"/>
                <a:cs typeface="Courier"/>
              </a:rPr>
              <a:t>, </a:t>
            </a:r>
            <a:r>
              <a:rPr lang="fr-FR" sz="1400" dirty="0" err="1">
                <a:latin typeface="Courier"/>
                <a:cs typeface="Courier"/>
              </a:rPr>
              <a:t>caldb</a:t>
            </a:r>
            <a:r>
              <a:rPr lang="fr-FR" sz="1400" dirty="0">
                <a:latin typeface="Courier"/>
                <a:cs typeface="Courier"/>
              </a:rPr>
              <a:t>)</a:t>
            </a:r>
            <a:endParaRPr lang="en-GB" sz="1400" dirty="0">
              <a:latin typeface="Courier"/>
              <a:cs typeface="Courier"/>
            </a:endParaRPr>
          </a:p>
        </p:txBody>
      </p:sp>
    </p:spTree>
    <p:extLst>
      <p:ext uri="{BB962C8B-B14F-4D97-AF65-F5344CB8AC3E}">
        <p14:creationId xmlns:p14="http://schemas.microsoft.com/office/powerpoint/2010/main" val="10134506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Calibration </a:t>
            </a:r>
            <a:r>
              <a:rPr lang="fr-FR" sz="3600" b="1" dirty="0" err="1" smtClean="0">
                <a:solidFill>
                  <a:schemeClr val="tx2">
                    <a:lumMod val="60000"/>
                    <a:lumOff val="40000"/>
                  </a:schemeClr>
                </a:solidFill>
              </a:rPr>
              <a:t>database</a:t>
            </a:r>
            <a:r>
              <a:rPr lang="fr-FR" sz="3600" b="1" dirty="0" smtClean="0">
                <a:solidFill>
                  <a:schemeClr val="tx2">
                    <a:lumMod val="60000"/>
                    <a:lumOff val="40000"/>
                  </a:schemeClr>
                </a:solidFill>
              </a:rPr>
              <a:t> </a:t>
            </a:r>
            <a:r>
              <a:rPr lang="fr-FR" sz="3600" b="1" dirty="0" err="1" smtClean="0">
                <a:solidFill>
                  <a:schemeClr val="tx2">
                    <a:lumMod val="60000"/>
                    <a:lumOff val="40000"/>
                  </a:schemeClr>
                </a:solidFill>
              </a:rPr>
              <a:t>summary</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45</a:t>
            </a:fld>
            <a:endParaRPr lang="fr-FR" dirty="0"/>
          </a:p>
        </p:txBody>
      </p:sp>
      <p:sp>
        <p:nvSpPr>
          <p:cNvPr id="19" name="Rectangle 18"/>
          <p:cNvSpPr/>
          <p:nvPr/>
        </p:nvSpPr>
        <p:spPr>
          <a:xfrm>
            <a:off x="950707" y="866846"/>
            <a:ext cx="7457276" cy="4524314"/>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hu-HU" sz="1200" b="1" dirty="0" smtClean="0">
                <a:latin typeface="Courier"/>
                <a:cs typeface="Courier"/>
              </a:rPr>
              <a:t>$ </a:t>
            </a:r>
            <a:r>
              <a:rPr lang="hu-HU" sz="1200" dirty="0">
                <a:solidFill>
                  <a:schemeClr val="tx2">
                    <a:lumMod val="60000"/>
                    <a:lumOff val="40000"/>
                  </a:schemeClr>
                </a:solidFill>
                <a:latin typeface="Courier"/>
                <a:cs typeface="Courier"/>
              </a:rPr>
              <a:t>cscaldb</a:t>
            </a:r>
            <a:r>
              <a:rPr lang="hu-HU" sz="1200" b="1" dirty="0">
                <a:solidFill>
                  <a:srgbClr val="0000FF"/>
                </a:solidFill>
                <a:latin typeface="Courier"/>
                <a:cs typeface="Courier"/>
              </a:rPr>
              <a:t> </a:t>
            </a:r>
            <a:r>
              <a:rPr lang="hu-HU" sz="1200" b="1" dirty="0">
                <a:solidFill>
                  <a:srgbClr val="FF6600"/>
                </a:solidFill>
                <a:latin typeface="Courier"/>
                <a:cs typeface="Courier"/>
              </a:rPr>
              <a:t>debug=yes</a:t>
            </a:r>
          </a:p>
          <a:p>
            <a:r>
              <a:rPr lang="hu-HU" sz="1200" b="1" dirty="0">
                <a:latin typeface="Courier"/>
                <a:cs typeface="Courier"/>
              </a:rPr>
              <a:t>2014-07-04T20:56:30: +============+</a:t>
            </a:r>
          </a:p>
          <a:p>
            <a:r>
              <a:rPr lang="hu-HU" sz="1200" b="1" dirty="0">
                <a:latin typeface="Courier"/>
                <a:cs typeface="Courier"/>
              </a:rPr>
              <a:t>2014-07-04T20:56:30: | Parameters |</a:t>
            </a:r>
          </a:p>
          <a:p>
            <a:r>
              <a:rPr lang="hu-HU" sz="1200" b="1" dirty="0">
                <a:latin typeface="Courier"/>
                <a:cs typeface="Courier"/>
              </a:rPr>
              <a:t>2014-07-04T20:56:30: +============+</a:t>
            </a:r>
          </a:p>
          <a:p>
            <a:r>
              <a:rPr lang="hu-HU" sz="1200" b="1" dirty="0">
                <a:latin typeface="Courier"/>
                <a:cs typeface="Courier"/>
              </a:rPr>
              <a:t>2014-07-04T20:56:30:  chatter ...................: 2</a:t>
            </a:r>
          </a:p>
          <a:p>
            <a:r>
              <a:rPr lang="hu-HU" sz="1200" b="1" dirty="0">
                <a:latin typeface="Courier"/>
                <a:cs typeface="Courier"/>
              </a:rPr>
              <a:t>2014-07-04T20:56:30:  clobber ...................: yes</a:t>
            </a:r>
          </a:p>
          <a:p>
            <a:r>
              <a:rPr lang="hu-HU" sz="1200" b="1" dirty="0">
                <a:latin typeface="Courier"/>
                <a:cs typeface="Courier"/>
              </a:rPr>
              <a:t>2014-07-04T20:56:30:  debug .....................: yes</a:t>
            </a:r>
          </a:p>
          <a:p>
            <a:r>
              <a:rPr lang="hu-HU" sz="1200" b="1" dirty="0">
                <a:latin typeface="Courier"/>
                <a:cs typeface="Courier"/>
              </a:rPr>
              <a:t>2014-07-04T20:56:30:  mode ......................: ql</a:t>
            </a:r>
          </a:p>
          <a:p>
            <a:r>
              <a:rPr lang="hu-HU" sz="1200" b="1" dirty="0">
                <a:latin typeface="Courier"/>
                <a:cs typeface="Courier"/>
              </a:rPr>
              <a:t>2014-07-04T20:56:30: </a:t>
            </a:r>
          </a:p>
          <a:p>
            <a:r>
              <a:rPr lang="hu-HU" sz="1200" b="1" dirty="0">
                <a:latin typeface="Courier"/>
                <a:cs typeface="Courier"/>
              </a:rPr>
              <a:t>2014-07-04T20:56:30: +==============+</a:t>
            </a:r>
          </a:p>
          <a:p>
            <a:r>
              <a:rPr lang="hu-HU" sz="1200" b="1" dirty="0">
                <a:latin typeface="Courier"/>
                <a:cs typeface="Courier"/>
              </a:rPr>
              <a:t>2014-07-04T20:56:30: | Mission: </a:t>
            </a:r>
            <a:r>
              <a:rPr lang="hu-HU" sz="1200" b="1" dirty="0">
                <a:solidFill>
                  <a:srgbClr val="008000"/>
                </a:solidFill>
                <a:latin typeface="Courier"/>
                <a:cs typeface="Courier"/>
              </a:rPr>
              <a:t>cta</a:t>
            </a:r>
            <a:r>
              <a:rPr lang="hu-HU" sz="1200" b="1" dirty="0">
                <a:latin typeface="Courier"/>
                <a:cs typeface="Courier"/>
              </a:rPr>
              <a:t> |</a:t>
            </a:r>
          </a:p>
          <a:p>
            <a:r>
              <a:rPr lang="hu-HU" sz="1200" b="1" dirty="0">
                <a:latin typeface="Courier"/>
                <a:cs typeface="Courier"/>
              </a:rPr>
              <a:t>2014-07-04T20:56:30: +==============+</a:t>
            </a:r>
          </a:p>
          <a:p>
            <a:r>
              <a:rPr lang="hu-HU" sz="1200" b="1" dirty="0">
                <a:latin typeface="Courier"/>
                <a:cs typeface="Courier"/>
              </a:rPr>
              <a:t>2014-07-04T20:56:30: === Calibration: </a:t>
            </a:r>
            <a:r>
              <a:rPr lang="hu-HU" sz="1200" b="1" dirty="0">
                <a:solidFill>
                  <a:srgbClr val="0000FF"/>
                </a:solidFill>
                <a:latin typeface="Courier"/>
                <a:cs typeface="Courier"/>
              </a:rPr>
              <a:t>aar</a:t>
            </a:r>
            <a:r>
              <a:rPr lang="hu-HU" sz="1200" b="1" dirty="0">
                <a:latin typeface="Courier"/>
                <a:cs typeface="Courier"/>
              </a:rPr>
              <a:t> ===</a:t>
            </a:r>
          </a:p>
          <a:p>
            <a:r>
              <a:rPr lang="hu-HU" sz="1200" b="1" dirty="0">
                <a:latin typeface="Courier"/>
                <a:cs typeface="Courier"/>
              </a:rPr>
              <a:t>2014-07-04T20:56:30: </a:t>
            </a:r>
            <a:r>
              <a:rPr lang="hu-HU" sz="1200" b="1" dirty="0">
                <a:solidFill>
                  <a:srgbClr val="FF0000"/>
                </a:solidFill>
                <a:latin typeface="Courier"/>
                <a:cs typeface="Courier"/>
              </a:rPr>
              <a:t>DESY20140105_50h</a:t>
            </a:r>
          </a:p>
          <a:p>
            <a:r>
              <a:rPr lang="hu-HU" sz="1200" b="1" dirty="0">
                <a:latin typeface="Courier"/>
                <a:cs typeface="Courier"/>
              </a:rPr>
              <a:t>2014-07-04T20:56:30: </a:t>
            </a:r>
            <a:r>
              <a:rPr lang="hu-HU" sz="1200" b="1" dirty="0">
                <a:solidFill>
                  <a:srgbClr val="FF0000"/>
                </a:solidFill>
                <a:latin typeface="Courier"/>
                <a:cs typeface="Courier"/>
              </a:rPr>
              <a:t>DESY20140105_50h_0deg</a:t>
            </a:r>
          </a:p>
          <a:p>
            <a:r>
              <a:rPr lang="hu-HU" sz="1200" b="1" dirty="0">
                <a:latin typeface="Courier"/>
                <a:cs typeface="Courier"/>
              </a:rPr>
              <a:t>2014-07-04T20:56:30: </a:t>
            </a:r>
            <a:r>
              <a:rPr lang="hu-HU" sz="1200" b="1" dirty="0">
                <a:solidFill>
                  <a:srgbClr val="FF0000"/>
                </a:solidFill>
                <a:latin typeface="Courier"/>
                <a:cs typeface="Courier"/>
              </a:rPr>
              <a:t>DESY20140105_50h_180deg</a:t>
            </a:r>
          </a:p>
          <a:p>
            <a:r>
              <a:rPr lang="hu-HU" sz="1200" b="1" dirty="0">
                <a:latin typeface="Courier"/>
                <a:cs typeface="Courier"/>
              </a:rPr>
              <a:t>2014-07-04T20:56:30: </a:t>
            </a:r>
          </a:p>
          <a:p>
            <a:r>
              <a:rPr lang="hu-HU" sz="1200" b="1" dirty="0">
                <a:latin typeface="Courier"/>
                <a:cs typeface="Courier"/>
              </a:rPr>
              <a:t>2014-07-04T20:56:30: === Calibration: </a:t>
            </a:r>
            <a:r>
              <a:rPr lang="hu-HU" sz="1200" b="1" dirty="0">
                <a:solidFill>
                  <a:srgbClr val="0000FF"/>
                </a:solidFill>
                <a:latin typeface="Courier"/>
                <a:cs typeface="Courier"/>
              </a:rPr>
              <a:t>aar500</a:t>
            </a:r>
            <a:r>
              <a:rPr lang="hu-HU" sz="1200" b="1" dirty="0">
                <a:latin typeface="Courier"/>
                <a:cs typeface="Courier"/>
              </a:rPr>
              <a:t> ===</a:t>
            </a:r>
          </a:p>
          <a:p>
            <a:r>
              <a:rPr lang="hu-HU" sz="1200" b="1" dirty="0">
                <a:latin typeface="Courier"/>
                <a:cs typeface="Courier"/>
              </a:rPr>
              <a:t>2014-07-04T20:56:30: </a:t>
            </a:r>
            <a:r>
              <a:rPr lang="hu-HU" sz="1200" b="1" dirty="0">
                <a:solidFill>
                  <a:srgbClr val="FF0000"/>
                </a:solidFill>
                <a:latin typeface="Courier"/>
                <a:cs typeface="Courier"/>
              </a:rPr>
              <a:t>DESY20140105_50h</a:t>
            </a:r>
          </a:p>
          <a:p>
            <a:r>
              <a:rPr lang="hu-HU" sz="1200" b="1" dirty="0">
                <a:latin typeface="Courier"/>
                <a:cs typeface="Courier"/>
              </a:rPr>
              <a:t>2014-07-04T20:56:30: </a:t>
            </a:r>
            <a:r>
              <a:rPr lang="hu-HU" sz="1200" b="1" dirty="0">
                <a:solidFill>
                  <a:srgbClr val="FF0000"/>
                </a:solidFill>
                <a:latin typeface="Courier"/>
                <a:cs typeface="Courier"/>
              </a:rPr>
              <a:t>DESY20140105_50h_0deg</a:t>
            </a:r>
          </a:p>
          <a:p>
            <a:r>
              <a:rPr lang="hu-HU" sz="1200" b="1" dirty="0">
                <a:latin typeface="Courier"/>
                <a:cs typeface="Courier"/>
              </a:rPr>
              <a:t>2014-07-04T20:56:30: </a:t>
            </a:r>
            <a:r>
              <a:rPr lang="hu-HU" sz="1200" b="1" dirty="0">
                <a:solidFill>
                  <a:srgbClr val="FF0000"/>
                </a:solidFill>
                <a:latin typeface="Courier"/>
                <a:cs typeface="Courier"/>
              </a:rPr>
              <a:t>DESY20140105_50h_180deg</a:t>
            </a:r>
          </a:p>
          <a:p>
            <a:r>
              <a:rPr lang="hu-HU" sz="1200" b="1" dirty="0">
                <a:latin typeface="Courier"/>
                <a:cs typeface="Courier"/>
              </a:rPr>
              <a:t>2014-07-04T20:56:30: </a:t>
            </a:r>
          </a:p>
          <a:p>
            <a:r>
              <a:rPr lang="hu-HU" sz="1200" b="1" dirty="0">
                <a:latin typeface="Courier"/>
                <a:cs typeface="Courier"/>
              </a:rPr>
              <a:t>2014-07-04T20:56:30: === Calibration: </a:t>
            </a:r>
            <a:r>
              <a:rPr lang="hu-HU" sz="1200" b="1" dirty="0">
                <a:solidFill>
                  <a:srgbClr val="0000FF"/>
                </a:solidFill>
                <a:latin typeface="Courier"/>
                <a:cs typeface="Courier"/>
              </a:rPr>
              <a:t>b</a:t>
            </a:r>
            <a:r>
              <a:rPr lang="hu-HU" sz="1200" b="1" dirty="0">
                <a:latin typeface="Courier"/>
                <a:cs typeface="Courier"/>
              </a:rPr>
              <a:t> ===</a:t>
            </a:r>
          </a:p>
          <a:p>
            <a:r>
              <a:rPr lang="hu-HU" sz="1200" b="1" dirty="0">
                <a:latin typeface="Courier"/>
                <a:cs typeface="Courier"/>
              </a:rPr>
              <a:t>2014-07-04T20:56:30: </a:t>
            </a:r>
            <a:r>
              <a:rPr lang="hu-HU" sz="1200" b="1" dirty="0">
                <a:solidFill>
                  <a:srgbClr val="FF0000"/>
                </a:solidFill>
                <a:latin typeface="Courier"/>
                <a:cs typeface="Courier"/>
              </a:rPr>
              <a:t>IFAE20120510_50h</a:t>
            </a:r>
            <a:endParaRPr lang="hu-HU" sz="1200" b="1" dirty="0">
              <a:solidFill>
                <a:srgbClr val="FF0000"/>
              </a:solidFill>
              <a:latin typeface="Courier"/>
              <a:cs typeface="Courier"/>
            </a:endParaRPr>
          </a:p>
        </p:txBody>
      </p:sp>
    </p:spTree>
    <p:extLst>
      <p:ext uri="{BB962C8B-B14F-4D97-AF65-F5344CB8AC3E}">
        <p14:creationId xmlns:p14="http://schemas.microsoft.com/office/powerpoint/2010/main" val="21875250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Calibration file usage</a:t>
            </a:r>
            <a:endParaRPr lang="en-US" sz="18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46</a:t>
            </a:fld>
            <a:endParaRPr lang="fr-FR" dirty="0"/>
          </a:p>
        </p:txBody>
      </p:sp>
      <p:sp>
        <p:nvSpPr>
          <p:cNvPr id="40" name="Rectangle 39"/>
          <p:cNvSpPr/>
          <p:nvPr/>
        </p:nvSpPr>
        <p:spPr>
          <a:xfrm>
            <a:off x="190500" y="951428"/>
            <a:ext cx="8775700" cy="1892826"/>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fr-FR" u="sng" dirty="0" err="1" smtClean="0"/>
              <a:t>Specifying</a:t>
            </a:r>
            <a:r>
              <a:rPr lang="fr-FR" u="sng" dirty="0" smtClean="0"/>
              <a:t> </a:t>
            </a:r>
            <a:r>
              <a:rPr lang="fr-FR" u="sng" dirty="0" err="1" smtClean="0"/>
              <a:t>response</a:t>
            </a:r>
            <a:r>
              <a:rPr lang="fr-FR" u="sng" dirty="0" smtClean="0"/>
              <a:t> in XML observation </a:t>
            </a:r>
            <a:r>
              <a:rPr lang="fr-FR" u="sng" dirty="0" err="1" smtClean="0"/>
              <a:t>definition</a:t>
            </a:r>
            <a:r>
              <a:rPr lang="fr-FR" u="sng" dirty="0" smtClean="0"/>
              <a:t> file:</a:t>
            </a:r>
            <a:endParaRPr lang="fr-FR" u="sng" dirty="0">
              <a:latin typeface="Courier"/>
              <a:cs typeface="Courier"/>
            </a:endParaRPr>
          </a:p>
          <a:p>
            <a:r>
              <a:rPr lang="en-US" sz="1100" b="1" dirty="0" smtClean="0">
                <a:latin typeface="Courier"/>
                <a:cs typeface="Courier"/>
              </a:rPr>
              <a:t>&lt;</a:t>
            </a:r>
            <a:r>
              <a:rPr lang="en-US" sz="1100" b="1" dirty="0" err="1">
                <a:solidFill>
                  <a:srgbClr val="008000"/>
                </a:solidFill>
                <a:latin typeface="Courier"/>
                <a:cs typeface="Courier"/>
              </a:rPr>
              <a:t>observation_list</a:t>
            </a:r>
            <a:r>
              <a:rPr lang="en-US" sz="1100" dirty="0">
                <a:latin typeface="Courier"/>
                <a:cs typeface="Courier"/>
              </a:rPr>
              <a:t> title="observation library"</a:t>
            </a:r>
            <a:r>
              <a:rPr lang="en-US" sz="1100" b="1" dirty="0">
                <a:latin typeface="Courier"/>
                <a:cs typeface="Courier"/>
              </a:rPr>
              <a:t>&gt;</a:t>
            </a:r>
            <a:endParaRPr lang="en-US" sz="1100" dirty="0">
              <a:latin typeface="Courier"/>
              <a:cs typeface="Courier"/>
            </a:endParaRPr>
          </a:p>
          <a:p>
            <a:r>
              <a:rPr lang="en-US" sz="1100" dirty="0">
                <a:latin typeface="Courier"/>
                <a:cs typeface="Courier"/>
              </a:rPr>
              <a:t>  </a:t>
            </a:r>
            <a:r>
              <a:rPr lang="en-US" sz="1100" b="1" dirty="0">
                <a:latin typeface="Courier"/>
                <a:cs typeface="Courier"/>
              </a:rPr>
              <a:t>&lt;</a:t>
            </a:r>
            <a:r>
              <a:rPr lang="en-US" sz="1100" b="1" dirty="0">
                <a:solidFill>
                  <a:srgbClr val="008000"/>
                </a:solidFill>
                <a:latin typeface="Courier"/>
                <a:cs typeface="Courier"/>
              </a:rPr>
              <a:t>observation</a:t>
            </a:r>
            <a:r>
              <a:rPr lang="en-US" sz="1100" dirty="0">
                <a:solidFill>
                  <a:srgbClr val="008000"/>
                </a:solidFill>
                <a:latin typeface="Courier"/>
                <a:cs typeface="Courier"/>
              </a:rPr>
              <a:t> </a:t>
            </a:r>
            <a:r>
              <a:rPr lang="en-US" sz="1100" dirty="0">
                <a:latin typeface="Courier"/>
                <a:cs typeface="Courier"/>
              </a:rPr>
              <a:t>name="Crab" id="00001" instrument="CTA"</a:t>
            </a:r>
            <a:r>
              <a:rPr lang="en-US" sz="1100" b="1" dirty="0">
                <a:latin typeface="Courier"/>
                <a:cs typeface="Courier"/>
              </a:rPr>
              <a:t>&gt;</a:t>
            </a:r>
            <a:endParaRPr lang="en-US" sz="1100" dirty="0">
              <a:latin typeface="Courier"/>
              <a:cs typeface="Courier"/>
            </a:endParaRPr>
          </a:p>
          <a:p>
            <a:r>
              <a:rPr lang="en-US" sz="1100" dirty="0">
                <a:latin typeface="Courier"/>
                <a:cs typeface="Courier"/>
              </a:rPr>
              <a:t>    </a:t>
            </a:r>
            <a:r>
              <a:rPr lang="en-US" sz="1100" b="1" dirty="0">
                <a:latin typeface="Courier"/>
                <a:cs typeface="Courier"/>
              </a:rPr>
              <a:t>&lt;</a:t>
            </a:r>
            <a:r>
              <a:rPr lang="en-US" sz="1100" b="1" dirty="0">
                <a:solidFill>
                  <a:srgbClr val="008000"/>
                </a:solidFill>
                <a:latin typeface="Courier"/>
                <a:cs typeface="Courier"/>
              </a:rPr>
              <a:t>parameter</a:t>
            </a:r>
            <a:r>
              <a:rPr lang="en-US" sz="1100" dirty="0">
                <a:solidFill>
                  <a:srgbClr val="008000"/>
                </a:solidFill>
                <a:latin typeface="Courier"/>
                <a:cs typeface="Courier"/>
              </a:rPr>
              <a:t> </a:t>
            </a:r>
            <a:r>
              <a:rPr lang="en-US" sz="1100" dirty="0">
                <a:latin typeface="Courier"/>
                <a:cs typeface="Courier"/>
              </a:rPr>
              <a:t>name="</a:t>
            </a:r>
            <a:r>
              <a:rPr lang="en-US" sz="1100" dirty="0" err="1">
                <a:latin typeface="Courier"/>
                <a:cs typeface="Courier"/>
              </a:rPr>
              <a:t>EventList</a:t>
            </a:r>
            <a:r>
              <a:rPr lang="en-US" sz="1100" dirty="0">
                <a:latin typeface="Courier"/>
                <a:cs typeface="Courier"/>
              </a:rPr>
              <a:t>"           file="</a:t>
            </a:r>
            <a:r>
              <a:rPr lang="en-US" sz="1100" dirty="0" err="1">
                <a:latin typeface="Courier"/>
                <a:cs typeface="Courier"/>
              </a:rPr>
              <a:t>events.fits</a:t>
            </a:r>
            <a:r>
              <a:rPr lang="en-US" sz="1100" dirty="0">
                <a:latin typeface="Courier"/>
                <a:cs typeface="Courier"/>
              </a:rPr>
              <a:t>"</a:t>
            </a:r>
            <a:r>
              <a:rPr lang="en-US" sz="1100" b="1" dirty="0">
                <a:latin typeface="Courier"/>
                <a:cs typeface="Courier"/>
              </a:rPr>
              <a:t>/&gt;</a:t>
            </a:r>
            <a:endParaRPr lang="en-US" sz="1100" dirty="0">
              <a:latin typeface="Courier"/>
              <a:cs typeface="Courier"/>
            </a:endParaRPr>
          </a:p>
          <a:p>
            <a:r>
              <a:rPr lang="en-US" sz="1100" dirty="0">
                <a:latin typeface="Courier"/>
                <a:cs typeface="Courier"/>
              </a:rPr>
              <a:t>    </a:t>
            </a:r>
            <a:r>
              <a:rPr lang="en-US" sz="1100" b="1" dirty="0">
                <a:latin typeface="Courier"/>
                <a:cs typeface="Courier"/>
              </a:rPr>
              <a:t>&lt;</a:t>
            </a:r>
            <a:r>
              <a:rPr lang="en-US" sz="1100" b="1" dirty="0">
                <a:solidFill>
                  <a:srgbClr val="008000"/>
                </a:solidFill>
                <a:latin typeface="Courier"/>
                <a:cs typeface="Courier"/>
              </a:rPr>
              <a:t>parameter</a:t>
            </a:r>
            <a:r>
              <a:rPr lang="en-US" sz="1100" dirty="0">
                <a:solidFill>
                  <a:srgbClr val="008000"/>
                </a:solidFill>
                <a:latin typeface="Courier"/>
                <a:cs typeface="Courier"/>
              </a:rPr>
              <a:t> </a:t>
            </a:r>
            <a:r>
              <a:rPr lang="en-US" sz="1100" dirty="0">
                <a:latin typeface="Courier"/>
                <a:cs typeface="Courier"/>
              </a:rPr>
              <a:t>name="</a:t>
            </a:r>
            <a:r>
              <a:rPr lang="en-US" sz="1100" dirty="0" err="1">
                <a:latin typeface="Courier"/>
                <a:cs typeface="Courier"/>
              </a:rPr>
              <a:t>EffectiveArea</a:t>
            </a:r>
            <a:r>
              <a:rPr lang="en-US" sz="1100" dirty="0">
                <a:latin typeface="Courier"/>
                <a:cs typeface="Courier"/>
              </a:rPr>
              <a:t>"       file="$CALDB/data/</a:t>
            </a:r>
            <a:r>
              <a:rPr lang="en-US" sz="1100" dirty="0" err="1">
                <a:latin typeface="Courier"/>
                <a:cs typeface="Courier"/>
              </a:rPr>
              <a:t>cta</a:t>
            </a:r>
            <a:r>
              <a:rPr lang="en-US" sz="1100" dirty="0" smtClean="0">
                <a:latin typeface="Courier"/>
                <a:cs typeface="Courier"/>
              </a:rPr>
              <a:t>/</a:t>
            </a:r>
            <a:r>
              <a:rPr lang="en-US" sz="1100" dirty="0" err="1" smtClean="0">
                <a:solidFill>
                  <a:srgbClr val="0000FF"/>
                </a:solidFill>
                <a:latin typeface="Courier"/>
                <a:cs typeface="Courier"/>
              </a:rPr>
              <a:t>aar</a:t>
            </a:r>
            <a:r>
              <a:rPr lang="en-US" sz="1100" dirty="0" smtClean="0">
                <a:latin typeface="Courier"/>
                <a:cs typeface="Courier"/>
              </a:rPr>
              <a:t>/</a:t>
            </a:r>
            <a:r>
              <a:rPr lang="en-US" sz="1100" dirty="0" err="1">
                <a:latin typeface="Courier"/>
                <a:cs typeface="Courier"/>
              </a:rPr>
              <a:t>bcf</a:t>
            </a:r>
            <a:r>
              <a:rPr lang="en-US" sz="1100" dirty="0" smtClean="0">
                <a:latin typeface="Courier"/>
                <a:cs typeface="Courier"/>
              </a:rPr>
              <a:t>/</a:t>
            </a:r>
            <a:r>
              <a:rPr lang="en-US" sz="1100" dirty="0" smtClean="0">
                <a:solidFill>
                  <a:srgbClr val="FF0000"/>
                </a:solidFill>
                <a:latin typeface="Courier"/>
                <a:cs typeface="Courier"/>
              </a:rPr>
              <a:t>DESY20140105_50h</a:t>
            </a:r>
            <a:r>
              <a:rPr lang="en-US" sz="1100" dirty="0" smtClean="0">
                <a:latin typeface="Courier"/>
                <a:cs typeface="Courier"/>
              </a:rPr>
              <a:t>/</a:t>
            </a:r>
            <a:r>
              <a:rPr lang="en-US" sz="1100" dirty="0" err="1" smtClean="0">
                <a:latin typeface="Courier"/>
                <a:cs typeface="Courier"/>
              </a:rPr>
              <a:t>irf.fits</a:t>
            </a:r>
            <a:r>
              <a:rPr lang="en-US" sz="1100" dirty="0" smtClean="0">
                <a:latin typeface="Courier"/>
                <a:cs typeface="Courier"/>
              </a:rPr>
              <a:t>"</a:t>
            </a:r>
            <a:r>
              <a:rPr lang="en-US" sz="1100" b="1" dirty="0">
                <a:latin typeface="Courier"/>
                <a:cs typeface="Courier"/>
              </a:rPr>
              <a:t>/&gt;</a:t>
            </a:r>
            <a:endParaRPr lang="en-US" sz="1100" dirty="0">
              <a:latin typeface="Courier"/>
              <a:cs typeface="Courier"/>
            </a:endParaRPr>
          </a:p>
          <a:p>
            <a:r>
              <a:rPr lang="en-US" sz="1100" dirty="0">
                <a:latin typeface="Courier"/>
                <a:cs typeface="Courier"/>
              </a:rPr>
              <a:t>    </a:t>
            </a:r>
            <a:r>
              <a:rPr lang="en-US" sz="1100" b="1" dirty="0">
                <a:latin typeface="Courier"/>
                <a:cs typeface="Courier"/>
              </a:rPr>
              <a:t>&lt;</a:t>
            </a:r>
            <a:r>
              <a:rPr lang="en-US" sz="1100" b="1" dirty="0">
                <a:solidFill>
                  <a:srgbClr val="008000"/>
                </a:solidFill>
                <a:latin typeface="Courier"/>
                <a:cs typeface="Courier"/>
              </a:rPr>
              <a:t>parameter</a:t>
            </a:r>
            <a:r>
              <a:rPr lang="en-US" sz="1100" dirty="0">
                <a:solidFill>
                  <a:srgbClr val="008000"/>
                </a:solidFill>
                <a:latin typeface="Courier"/>
                <a:cs typeface="Courier"/>
              </a:rPr>
              <a:t> </a:t>
            </a:r>
            <a:r>
              <a:rPr lang="en-US" sz="1100" dirty="0">
                <a:latin typeface="Courier"/>
                <a:cs typeface="Courier"/>
              </a:rPr>
              <a:t>name="</a:t>
            </a:r>
            <a:r>
              <a:rPr lang="en-US" sz="1100" dirty="0" err="1">
                <a:latin typeface="Courier"/>
                <a:cs typeface="Courier"/>
              </a:rPr>
              <a:t>PointSpreadFunction</a:t>
            </a:r>
            <a:r>
              <a:rPr lang="en-US" sz="1100" dirty="0">
                <a:latin typeface="Courier"/>
                <a:cs typeface="Courier"/>
              </a:rPr>
              <a:t>" file="$CALDB/data/</a:t>
            </a:r>
            <a:r>
              <a:rPr lang="en-US" sz="1100" dirty="0" err="1">
                <a:latin typeface="Courier"/>
                <a:cs typeface="Courier"/>
              </a:rPr>
              <a:t>cta</a:t>
            </a:r>
            <a:r>
              <a:rPr lang="en-US" sz="1100" dirty="0" smtClean="0">
                <a:latin typeface="Courier"/>
                <a:cs typeface="Courier"/>
              </a:rPr>
              <a:t>/</a:t>
            </a:r>
            <a:r>
              <a:rPr lang="en-US" sz="1100" dirty="0" err="1" smtClean="0">
                <a:solidFill>
                  <a:srgbClr val="0000FF"/>
                </a:solidFill>
                <a:latin typeface="Courier"/>
                <a:cs typeface="Courier"/>
              </a:rPr>
              <a:t>aar</a:t>
            </a:r>
            <a:r>
              <a:rPr lang="en-US" sz="1100" dirty="0" smtClean="0">
                <a:latin typeface="Courier"/>
                <a:cs typeface="Courier"/>
              </a:rPr>
              <a:t>/</a:t>
            </a:r>
            <a:r>
              <a:rPr lang="en-US" sz="1100" dirty="0" err="1">
                <a:latin typeface="Courier"/>
                <a:cs typeface="Courier"/>
              </a:rPr>
              <a:t>bcf</a:t>
            </a:r>
            <a:r>
              <a:rPr lang="en-US" sz="1100" dirty="0" smtClean="0">
                <a:latin typeface="Courier"/>
                <a:cs typeface="Courier"/>
              </a:rPr>
              <a:t>/</a:t>
            </a:r>
            <a:r>
              <a:rPr lang="en-US" sz="1100" dirty="0">
                <a:solidFill>
                  <a:srgbClr val="FF0000"/>
                </a:solidFill>
                <a:latin typeface="Courier"/>
                <a:cs typeface="Courier"/>
              </a:rPr>
              <a:t>DESY20140105_50h</a:t>
            </a:r>
            <a:r>
              <a:rPr lang="en-US" sz="1100" dirty="0" smtClean="0">
                <a:latin typeface="Courier"/>
                <a:cs typeface="Courier"/>
              </a:rPr>
              <a:t>/</a:t>
            </a:r>
            <a:r>
              <a:rPr lang="en-US" sz="1100" dirty="0" err="1">
                <a:latin typeface="Courier"/>
                <a:cs typeface="Courier"/>
              </a:rPr>
              <a:t>irf.fits</a:t>
            </a:r>
            <a:r>
              <a:rPr lang="en-US" sz="1100" dirty="0" smtClean="0">
                <a:latin typeface="Courier"/>
                <a:cs typeface="Courier"/>
              </a:rPr>
              <a:t>"</a:t>
            </a:r>
            <a:r>
              <a:rPr lang="en-US" sz="1100" b="1" dirty="0">
                <a:latin typeface="Courier"/>
                <a:cs typeface="Courier"/>
              </a:rPr>
              <a:t>/&gt;</a:t>
            </a:r>
            <a:endParaRPr lang="en-US" sz="1100" dirty="0">
              <a:latin typeface="Courier"/>
              <a:cs typeface="Courier"/>
            </a:endParaRPr>
          </a:p>
          <a:p>
            <a:r>
              <a:rPr lang="en-US" sz="1100" dirty="0">
                <a:latin typeface="Courier"/>
                <a:cs typeface="Courier"/>
              </a:rPr>
              <a:t>    </a:t>
            </a:r>
            <a:r>
              <a:rPr lang="en-US" sz="1100" b="1" dirty="0">
                <a:latin typeface="Courier"/>
                <a:cs typeface="Courier"/>
              </a:rPr>
              <a:t>&lt;</a:t>
            </a:r>
            <a:r>
              <a:rPr lang="en-US" sz="1100" b="1" dirty="0">
                <a:solidFill>
                  <a:srgbClr val="008000"/>
                </a:solidFill>
                <a:latin typeface="Courier"/>
                <a:cs typeface="Courier"/>
              </a:rPr>
              <a:t>parameter</a:t>
            </a:r>
            <a:r>
              <a:rPr lang="en-US" sz="1100" dirty="0">
                <a:solidFill>
                  <a:srgbClr val="008000"/>
                </a:solidFill>
                <a:latin typeface="Courier"/>
                <a:cs typeface="Courier"/>
              </a:rPr>
              <a:t> </a:t>
            </a:r>
            <a:r>
              <a:rPr lang="en-US" sz="1100" dirty="0">
                <a:latin typeface="Courier"/>
                <a:cs typeface="Courier"/>
              </a:rPr>
              <a:t>name="</a:t>
            </a:r>
            <a:r>
              <a:rPr lang="en-US" sz="1100" dirty="0" err="1">
                <a:latin typeface="Courier"/>
                <a:cs typeface="Courier"/>
              </a:rPr>
              <a:t>EnergyDispersion</a:t>
            </a:r>
            <a:r>
              <a:rPr lang="en-US" sz="1100" dirty="0">
                <a:latin typeface="Courier"/>
                <a:cs typeface="Courier"/>
              </a:rPr>
              <a:t>"    file="$CALDB/data/</a:t>
            </a:r>
            <a:r>
              <a:rPr lang="en-US" sz="1100" dirty="0" err="1">
                <a:latin typeface="Courier"/>
                <a:cs typeface="Courier"/>
              </a:rPr>
              <a:t>cta</a:t>
            </a:r>
            <a:r>
              <a:rPr lang="en-US" sz="1100" dirty="0" smtClean="0">
                <a:latin typeface="Courier"/>
                <a:cs typeface="Courier"/>
              </a:rPr>
              <a:t>/</a:t>
            </a:r>
            <a:r>
              <a:rPr lang="en-US" sz="1100" dirty="0" err="1" smtClean="0">
                <a:solidFill>
                  <a:srgbClr val="0000FF"/>
                </a:solidFill>
                <a:latin typeface="Courier"/>
                <a:cs typeface="Courier"/>
              </a:rPr>
              <a:t>aar</a:t>
            </a:r>
            <a:r>
              <a:rPr lang="en-US" sz="1100" dirty="0" smtClean="0">
                <a:latin typeface="Courier"/>
                <a:cs typeface="Courier"/>
              </a:rPr>
              <a:t>/</a:t>
            </a:r>
            <a:r>
              <a:rPr lang="en-US" sz="1100" dirty="0" err="1">
                <a:latin typeface="Courier"/>
                <a:cs typeface="Courier"/>
              </a:rPr>
              <a:t>bcf</a:t>
            </a:r>
            <a:r>
              <a:rPr lang="en-US" sz="1100" dirty="0" smtClean="0">
                <a:latin typeface="Courier"/>
                <a:cs typeface="Courier"/>
              </a:rPr>
              <a:t>/</a:t>
            </a:r>
            <a:r>
              <a:rPr lang="en-US" sz="1100" dirty="0" smtClean="0">
                <a:solidFill>
                  <a:srgbClr val="FF0000"/>
                </a:solidFill>
                <a:latin typeface="Courier"/>
                <a:cs typeface="Courier"/>
              </a:rPr>
              <a:t>DESY20140105_50h</a:t>
            </a:r>
            <a:r>
              <a:rPr lang="en-US" sz="1100" dirty="0" smtClean="0">
                <a:latin typeface="Courier"/>
                <a:cs typeface="Courier"/>
              </a:rPr>
              <a:t>/</a:t>
            </a:r>
            <a:r>
              <a:rPr lang="en-US" sz="1100" dirty="0" err="1">
                <a:latin typeface="Courier"/>
                <a:cs typeface="Courier"/>
              </a:rPr>
              <a:t>irf.fits</a:t>
            </a:r>
            <a:r>
              <a:rPr lang="en-US" sz="1100" dirty="0" smtClean="0">
                <a:latin typeface="Courier"/>
                <a:cs typeface="Courier"/>
              </a:rPr>
              <a:t>"</a:t>
            </a:r>
            <a:r>
              <a:rPr lang="en-US" sz="1100" b="1" dirty="0">
                <a:latin typeface="Courier"/>
                <a:cs typeface="Courier"/>
              </a:rPr>
              <a:t>/&gt;</a:t>
            </a:r>
            <a:endParaRPr lang="en-US" sz="1100" dirty="0">
              <a:latin typeface="Courier"/>
              <a:cs typeface="Courier"/>
            </a:endParaRPr>
          </a:p>
          <a:p>
            <a:r>
              <a:rPr lang="en-US" sz="1100" dirty="0">
                <a:latin typeface="Courier"/>
                <a:cs typeface="Courier"/>
              </a:rPr>
              <a:t>    </a:t>
            </a:r>
            <a:r>
              <a:rPr lang="en-US" sz="1100" b="1" dirty="0">
                <a:latin typeface="Courier"/>
                <a:cs typeface="Courier"/>
              </a:rPr>
              <a:t>&lt;</a:t>
            </a:r>
            <a:r>
              <a:rPr lang="en-US" sz="1100" b="1" dirty="0">
                <a:solidFill>
                  <a:srgbClr val="008000"/>
                </a:solidFill>
                <a:latin typeface="Courier"/>
                <a:cs typeface="Courier"/>
              </a:rPr>
              <a:t>parameter</a:t>
            </a:r>
            <a:r>
              <a:rPr lang="en-US" sz="1100" dirty="0">
                <a:solidFill>
                  <a:srgbClr val="008000"/>
                </a:solidFill>
                <a:latin typeface="Courier"/>
                <a:cs typeface="Courier"/>
              </a:rPr>
              <a:t> </a:t>
            </a:r>
            <a:r>
              <a:rPr lang="en-US" sz="1100" dirty="0">
                <a:latin typeface="Courier"/>
                <a:cs typeface="Courier"/>
              </a:rPr>
              <a:t>name="Background"          file="$CALDB/data/</a:t>
            </a:r>
            <a:r>
              <a:rPr lang="en-US" sz="1100" dirty="0" err="1">
                <a:latin typeface="Courier"/>
                <a:cs typeface="Courier"/>
              </a:rPr>
              <a:t>cta</a:t>
            </a:r>
            <a:r>
              <a:rPr lang="en-US" sz="1100" dirty="0" smtClean="0">
                <a:latin typeface="Courier"/>
                <a:cs typeface="Courier"/>
              </a:rPr>
              <a:t>/</a:t>
            </a:r>
            <a:r>
              <a:rPr lang="en-US" sz="1100" dirty="0" err="1" smtClean="0">
                <a:solidFill>
                  <a:srgbClr val="0000FF"/>
                </a:solidFill>
                <a:latin typeface="Courier"/>
                <a:cs typeface="Courier"/>
              </a:rPr>
              <a:t>aar</a:t>
            </a:r>
            <a:r>
              <a:rPr lang="en-US" sz="1100" dirty="0" smtClean="0">
                <a:latin typeface="Courier"/>
                <a:cs typeface="Courier"/>
              </a:rPr>
              <a:t>/</a:t>
            </a:r>
            <a:r>
              <a:rPr lang="en-US" sz="1100" dirty="0" err="1">
                <a:latin typeface="Courier"/>
                <a:cs typeface="Courier"/>
              </a:rPr>
              <a:t>bcf</a:t>
            </a:r>
            <a:r>
              <a:rPr lang="en-US" sz="1100" dirty="0" smtClean="0">
                <a:latin typeface="Courier"/>
                <a:cs typeface="Courier"/>
              </a:rPr>
              <a:t>/</a:t>
            </a:r>
            <a:r>
              <a:rPr lang="en-US" sz="1100" dirty="0">
                <a:solidFill>
                  <a:srgbClr val="FF0000"/>
                </a:solidFill>
                <a:latin typeface="Courier"/>
                <a:cs typeface="Courier"/>
              </a:rPr>
              <a:t>DESY20140105_50h</a:t>
            </a:r>
            <a:r>
              <a:rPr lang="en-US" sz="1100" dirty="0" smtClean="0">
                <a:latin typeface="Courier"/>
                <a:cs typeface="Courier"/>
              </a:rPr>
              <a:t>/</a:t>
            </a:r>
            <a:r>
              <a:rPr lang="en-US" sz="1100" dirty="0" err="1">
                <a:latin typeface="Courier"/>
                <a:cs typeface="Courier"/>
              </a:rPr>
              <a:t>irf.fits</a:t>
            </a:r>
            <a:r>
              <a:rPr lang="en-US" sz="1100" dirty="0" smtClean="0">
                <a:latin typeface="Courier"/>
                <a:cs typeface="Courier"/>
              </a:rPr>
              <a:t>"</a:t>
            </a:r>
            <a:r>
              <a:rPr lang="en-US" sz="1100" b="1" dirty="0">
                <a:latin typeface="Courier"/>
                <a:cs typeface="Courier"/>
              </a:rPr>
              <a:t>/&gt;</a:t>
            </a:r>
            <a:endParaRPr lang="en-US" sz="1100" dirty="0">
              <a:latin typeface="Courier"/>
              <a:cs typeface="Courier"/>
            </a:endParaRPr>
          </a:p>
          <a:p>
            <a:r>
              <a:rPr lang="cs-CZ" sz="1100" dirty="0">
                <a:latin typeface="Courier"/>
                <a:cs typeface="Courier"/>
              </a:rPr>
              <a:t>  </a:t>
            </a:r>
            <a:r>
              <a:rPr lang="cs-CZ" sz="1100" b="1" dirty="0">
                <a:latin typeface="Courier"/>
                <a:cs typeface="Courier"/>
              </a:rPr>
              <a:t>&lt;</a:t>
            </a:r>
            <a:r>
              <a:rPr lang="cs-CZ" sz="1100" b="1" dirty="0">
                <a:solidFill>
                  <a:srgbClr val="008000"/>
                </a:solidFill>
                <a:latin typeface="Courier"/>
                <a:cs typeface="Courier"/>
              </a:rPr>
              <a:t>/</a:t>
            </a:r>
            <a:r>
              <a:rPr lang="cs-CZ" sz="1100" b="1" dirty="0" err="1">
                <a:solidFill>
                  <a:srgbClr val="008000"/>
                </a:solidFill>
                <a:latin typeface="Courier"/>
                <a:cs typeface="Courier"/>
              </a:rPr>
              <a:t>observation</a:t>
            </a:r>
            <a:r>
              <a:rPr lang="cs-CZ" sz="1100" b="1" dirty="0">
                <a:latin typeface="Courier"/>
                <a:cs typeface="Courier"/>
              </a:rPr>
              <a:t>&gt;</a:t>
            </a:r>
            <a:endParaRPr lang="cs-CZ" sz="1100" dirty="0">
              <a:latin typeface="Courier"/>
              <a:cs typeface="Courier"/>
            </a:endParaRPr>
          </a:p>
          <a:p>
            <a:r>
              <a:rPr lang="cs-CZ" sz="1100" b="1" dirty="0">
                <a:latin typeface="Courier"/>
                <a:cs typeface="Courier"/>
              </a:rPr>
              <a:t>&lt;</a:t>
            </a:r>
            <a:r>
              <a:rPr lang="cs-CZ" sz="1100" b="1" dirty="0">
                <a:solidFill>
                  <a:srgbClr val="008000"/>
                </a:solidFill>
                <a:latin typeface="Courier"/>
                <a:cs typeface="Courier"/>
              </a:rPr>
              <a:t>/</a:t>
            </a:r>
            <a:r>
              <a:rPr lang="cs-CZ" sz="1100" b="1" dirty="0" err="1">
                <a:solidFill>
                  <a:srgbClr val="008000"/>
                </a:solidFill>
                <a:latin typeface="Courier"/>
                <a:cs typeface="Courier"/>
              </a:rPr>
              <a:t>observation_list</a:t>
            </a:r>
            <a:r>
              <a:rPr lang="cs-CZ" sz="1100" b="1" dirty="0">
                <a:latin typeface="Courier"/>
                <a:cs typeface="Courier"/>
              </a:rPr>
              <a:t>&gt;</a:t>
            </a:r>
            <a:endParaRPr lang="en-GB" sz="1100" dirty="0">
              <a:latin typeface="Courier"/>
              <a:cs typeface="Courier"/>
            </a:endParaRPr>
          </a:p>
        </p:txBody>
      </p:sp>
      <p:sp>
        <p:nvSpPr>
          <p:cNvPr id="41" name="Rectangle 40"/>
          <p:cNvSpPr/>
          <p:nvPr/>
        </p:nvSpPr>
        <p:spPr>
          <a:xfrm>
            <a:off x="190500" y="3072328"/>
            <a:ext cx="7457276" cy="14465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fr-FR" u="sng" dirty="0" err="1" smtClean="0"/>
              <a:t>Specifying</a:t>
            </a:r>
            <a:r>
              <a:rPr lang="fr-FR" u="sng" dirty="0" smtClean="0"/>
              <a:t> </a:t>
            </a:r>
            <a:r>
              <a:rPr lang="fr-FR" u="sng" dirty="0" err="1" smtClean="0"/>
              <a:t>response</a:t>
            </a:r>
            <a:r>
              <a:rPr lang="fr-FR" u="sng" dirty="0" smtClean="0"/>
              <a:t> </a:t>
            </a:r>
            <a:r>
              <a:rPr lang="fr-FR" u="sng" dirty="0" err="1" smtClean="0"/>
              <a:t>within</a:t>
            </a:r>
            <a:r>
              <a:rPr lang="fr-FR" u="sng" dirty="0" smtClean="0"/>
              <a:t> Python script:</a:t>
            </a:r>
            <a:endParaRPr lang="fr-FR" u="sng" dirty="0">
              <a:latin typeface="Courier"/>
              <a:cs typeface="Courier"/>
            </a:endParaRPr>
          </a:p>
          <a:p>
            <a:r>
              <a:rPr lang="sv-SE" sz="1400" dirty="0" smtClean="0">
                <a:latin typeface="Courier"/>
                <a:cs typeface="Courier"/>
              </a:rPr>
              <a:t>import </a:t>
            </a:r>
            <a:r>
              <a:rPr lang="sv-SE" sz="1400" dirty="0" err="1">
                <a:latin typeface="Courier"/>
                <a:cs typeface="Courier"/>
              </a:rPr>
              <a:t>gammalib</a:t>
            </a:r>
            <a:endParaRPr lang="sv-SE" sz="1400" dirty="0">
              <a:latin typeface="Courier"/>
              <a:cs typeface="Courier"/>
            </a:endParaRPr>
          </a:p>
          <a:p>
            <a:r>
              <a:rPr lang="sv-SE" sz="1400" dirty="0" smtClean="0">
                <a:latin typeface="Courier"/>
                <a:cs typeface="Courier"/>
              </a:rPr>
              <a:t>obs   </a:t>
            </a:r>
            <a:r>
              <a:rPr lang="sv-SE" sz="1400" dirty="0">
                <a:latin typeface="Courier"/>
                <a:cs typeface="Courier"/>
              </a:rPr>
              <a:t>= </a:t>
            </a:r>
            <a:r>
              <a:rPr lang="sv-SE" sz="1400" dirty="0" err="1">
                <a:latin typeface="Courier"/>
                <a:cs typeface="Courier"/>
              </a:rPr>
              <a:t>gammalib.GCTAObservation</a:t>
            </a:r>
            <a:r>
              <a:rPr lang="sv-SE" sz="1400" dirty="0">
                <a:latin typeface="Courier"/>
                <a:cs typeface="Courier"/>
              </a:rPr>
              <a:t>()</a:t>
            </a:r>
          </a:p>
          <a:p>
            <a:r>
              <a:rPr lang="is-IS" sz="1400" dirty="0" smtClean="0">
                <a:latin typeface="Courier"/>
                <a:cs typeface="Courier"/>
              </a:rPr>
              <a:t>caldb </a:t>
            </a:r>
            <a:r>
              <a:rPr lang="is-IS" sz="1400" dirty="0">
                <a:latin typeface="Courier"/>
                <a:cs typeface="Courier"/>
              </a:rPr>
              <a:t>= gammalib.GCaldb(</a:t>
            </a:r>
            <a:r>
              <a:rPr lang="is-IS" sz="1400" dirty="0" smtClean="0">
                <a:latin typeface="Courier"/>
                <a:cs typeface="Courier"/>
              </a:rPr>
              <a:t>"</a:t>
            </a:r>
            <a:r>
              <a:rPr lang="en-US" sz="1400" dirty="0">
                <a:latin typeface="Courier"/>
                <a:cs typeface="Courier"/>
              </a:rPr>
              <a:t>$CALDB/data/</a:t>
            </a:r>
            <a:r>
              <a:rPr lang="en-US" sz="1400" dirty="0" err="1">
                <a:latin typeface="Courier"/>
                <a:cs typeface="Courier"/>
              </a:rPr>
              <a:t>cta</a:t>
            </a:r>
            <a:r>
              <a:rPr lang="en-US" sz="1400" dirty="0">
                <a:latin typeface="Courier"/>
                <a:cs typeface="Courier"/>
              </a:rPr>
              <a:t>/</a:t>
            </a:r>
            <a:r>
              <a:rPr lang="en-US" sz="1400" dirty="0" err="1">
                <a:solidFill>
                  <a:srgbClr val="0000FF"/>
                </a:solidFill>
                <a:latin typeface="Courier"/>
                <a:cs typeface="Courier"/>
              </a:rPr>
              <a:t>aar</a:t>
            </a:r>
            <a:r>
              <a:rPr lang="en-US" sz="1400" dirty="0">
                <a:latin typeface="Courier"/>
                <a:cs typeface="Courier"/>
              </a:rPr>
              <a:t>/</a:t>
            </a:r>
            <a:r>
              <a:rPr lang="en-US" sz="1400" dirty="0" err="1" smtClean="0">
                <a:latin typeface="Courier"/>
                <a:cs typeface="Courier"/>
              </a:rPr>
              <a:t>bcf</a:t>
            </a:r>
            <a:r>
              <a:rPr lang="en-US" sz="1400" dirty="0" smtClean="0">
                <a:latin typeface="Courier"/>
                <a:cs typeface="Courier"/>
              </a:rPr>
              <a:t>/</a:t>
            </a:r>
            <a:r>
              <a:rPr lang="is-IS" sz="1400" dirty="0">
                <a:solidFill>
                  <a:srgbClr val="FF0000"/>
                </a:solidFill>
                <a:latin typeface="Courier"/>
                <a:cs typeface="Courier"/>
              </a:rPr>
              <a:t>DESY20140105_50h</a:t>
            </a:r>
            <a:r>
              <a:rPr lang="is-IS" sz="1400" dirty="0" smtClean="0">
                <a:solidFill>
                  <a:srgbClr val="000000"/>
                </a:solidFill>
                <a:latin typeface="Courier"/>
                <a:cs typeface="Courier"/>
              </a:rPr>
              <a:t>"</a:t>
            </a:r>
            <a:r>
              <a:rPr lang="is-IS" sz="1400" dirty="0">
                <a:latin typeface="Courier"/>
                <a:cs typeface="Courier"/>
              </a:rPr>
              <a:t>)</a:t>
            </a:r>
          </a:p>
          <a:p>
            <a:r>
              <a:rPr lang="is-IS" sz="1400" dirty="0" smtClean="0">
                <a:latin typeface="Courier"/>
                <a:cs typeface="Courier"/>
              </a:rPr>
              <a:t>irf   </a:t>
            </a:r>
            <a:r>
              <a:rPr lang="is-IS" sz="1400" dirty="0">
                <a:latin typeface="Courier"/>
                <a:cs typeface="Courier"/>
              </a:rPr>
              <a:t>= </a:t>
            </a:r>
            <a:r>
              <a:rPr lang="is-IS" sz="1400" dirty="0">
                <a:solidFill>
                  <a:srgbClr val="000000"/>
                </a:solidFill>
                <a:latin typeface="Courier"/>
                <a:cs typeface="Courier"/>
              </a:rPr>
              <a:t>"</a:t>
            </a:r>
            <a:r>
              <a:rPr lang="is-IS" sz="1400" dirty="0" smtClean="0">
                <a:solidFill>
                  <a:srgbClr val="000000"/>
                </a:solidFill>
                <a:latin typeface="Courier"/>
                <a:cs typeface="Courier"/>
              </a:rPr>
              <a:t>irf.fits"</a:t>
            </a:r>
            <a:endParaRPr lang="is-IS" sz="1400" dirty="0">
              <a:solidFill>
                <a:srgbClr val="000000"/>
              </a:solidFill>
              <a:latin typeface="Courier"/>
              <a:cs typeface="Courier"/>
            </a:endParaRPr>
          </a:p>
          <a:p>
            <a:r>
              <a:rPr lang="fr-FR" sz="1400" dirty="0" err="1" smtClean="0">
                <a:latin typeface="Courier"/>
                <a:cs typeface="Courier"/>
              </a:rPr>
              <a:t>obs.response</a:t>
            </a:r>
            <a:r>
              <a:rPr lang="fr-FR" sz="1400" dirty="0">
                <a:latin typeface="Courier"/>
                <a:cs typeface="Courier"/>
              </a:rPr>
              <a:t>(</a:t>
            </a:r>
            <a:r>
              <a:rPr lang="fr-FR" sz="1400" dirty="0" err="1">
                <a:latin typeface="Courier"/>
                <a:cs typeface="Courier"/>
              </a:rPr>
              <a:t>irf</a:t>
            </a:r>
            <a:r>
              <a:rPr lang="fr-FR" sz="1400" dirty="0">
                <a:latin typeface="Courier"/>
                <a:cs typeface="Courier"/>
              </a:rPr>
              <a:t>, </a:t>
            </a:r>
            <a:r>
              <a:rPr lang="fr-FR" sz="1400" dirty="0" err="1">
                <a:latin typeface="Courier"/>
                <a:cs typeface="Courier"/>
              </a:rPr>
              <a:t>caldb</a:t>
            </a:r>
            <a:r>
              <a:rPr lang="fr-FR" sz="1400" dirty="0">
                <a:latin typeface="Courier"/>
                <a:cs typeface="Courier"/>
              </a:rPr>
              <a:t>)</a:t>
            </a:r>
            <a:endParaRPr lang="en-GB" sz="1400" dirty="0">
              <a:latin typeface="Courier"/>
              <a:cs typeface="Courier"/>
            </a:endParaRPr>
          </a:p>
        </p:txBody>
      </p:sp>
    </p:spTree>
    <p:extLst>
      <p:ext uri="{BB962C8B-B14F-4D97-AF65-F5344CB8AC3E}">
        <p14:creationId xmlns:p14="http://schemas.microsoft.com/office/powerpoint/2010/main" val="34428503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Typical</a:t>
            </a:r>
            <a:r>
              <a:rPr lang="fr-FR" sz="3600" b="1" dirty="0" smtClean="0">
                <a:solidFill>
                  <a:schemeClr val="tx2">
                    <a:lumMod val="60000"/>
                    <a:lumOff val="40000"/>
                  </a:schemeClr>
                </a:solidFill>
              </a:rPr>
              <a:t> </a:t>
            </a:r>
            <a:r>
              <a:rPr lang="fr-FR" sz="3600" b="1" dirty="0" err="1" smtClean="0">
                <a:solidFill>
                  <a:schemeClr val="tx2">
                    <a:lumMod val="60000"/>
                    <a:lumOff val="40000"/>
                  </a:schemeClr>
                </a:solidFill>
              </a:rPr>
              <a:t>c</a:t>
            </a:r>
            <a:r>
              <a:rPr lang="fr-FR" sz="3600" b="1" dirty="0" err="1" smtClean="0">
                <a:solidFill>
                  <a:schemeClr val="tx2">
                    <a:lumMod val="60000"/>
                    <a:lumOff val="40000"/>
                  </a:schemeClr>
                </a:solidFill>
              </a:rPr>
              <a:t>tools</a:t>
            </a:r>
            <a:r>
              <a:rPr lang="fr-FR" sz="3600" b="1" dirty="0" smtClean="0">
                <a:solidFill>
                  <a:schemeClr val="tx2">
                    <a:lumMod val="60000"/>
                    <a:lumOff val="40000"/>
                  </a:schemeClr>
                </a:solidFill>
              </a:rPr>
              <a:t> </a:t>
            </a:r>
            <a:r>
              <a:rPr lang="fr-FR" sz="3600" b="1" dirty="0" err="1" smtClean="0">
                <a:solidFill>
                  <a:schemeClr val="tx2">
                    <a:lumMod val="60000"/>
                    <a:lumOff val="40000"/>
                  </a:schemeClr>
                </a:solidFill>
              </a:rPr>
              <a:t>workflows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47</a:t>
            </a:fld>
            <a:endParaRPr lang="fr-FR" dirty="0"/>
          </a:p>
        </p:txBody>
      </p:sp>
      <p:pic>
        <p:nvPicPr>
          <p:cNvPr id="4" name="Image 3" descr="ctools.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3200" y="764695"/>
            <a:ext cx="3429000" cy="5604498"/>
          </a:xfrm>
          <a:prstGeom prst="rect">
            <a:avLst/>
          </a:prstGeom>
        </p:spPr>
      </p:pic>
    </p:spTree>
    <p:extLst>
      <p:ext uri="{BB962C8B-B14F-4D97-AF65-F5344CB8AC3E}">
        <p14:creationId xmlns:p14="http://schemas.microsoft.com/office/powerpoint/2010/main" val="30030840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ctobssim</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48</a:t>
            </a:fld>
            <a:endParaRPr lang="fr-FR" dirty="0"/>
          </a:p>
        </p:txBody>
      </p:sp>
      <p:sp>
        <p:nvSpPr>
          <p:cNvPr id="5" name="ZoneTexte 4"/>
          <p:cNvSpPr txBox="1"/>
          <p:nvPr/>
        </p:nvSpPr>
        <p:spPr>
          <a:xfrm>
            <a:off x="355600" y="863600"/>
            <a:ext cx="8420100" cy="1200329"/>
          </a:xfrm>
          <a:prstGeom prst="rect">
            <a:avLst/>
          </a:prstGeom>
          <a:noFill/>
        </p:spPr>
        <p:txBody>
          <a:bodyPr wrap="square" rtlCol="0">
            <a:spAutoFit/>
          </a:bodyPr>
          <a:lstStyle/>
          <a:p>
            <a:r>
              <a:rPr lang="en-GB" dirty="0" smtClean="0"/>
              <a:t>Simulation of CTA event list based on the IRF, a source &amp; background model, and a given pointing direction.</a:t>
            </a:r>
          </a:p>
          <a:p>
            <a:pPr marL="285750" indent="-285750">
              <a:buFont typeface="Arial"/>
              <a:buChar char="•"/>
            </a:pPr>
            <a:r>
              <a:rPr lang="en-GB" dirty="0" smtClean="0"/>
              <a:t>Does not yet consider visibility constraints.</a:t>
            </a:r>
          </a:p>
          <a:p>
            <a:pPr marL="285750" indent="-285750">
              <a:buFont typeface="Arial"/>
              <a:buChar char="•"/>
            </a:pPr>
            <a:r>
              <a:rPr lang="en-GB" dirty="0" smtClean="0"/>
              <a:t>Can simulate multiple </a:t>
            </a:r>
            <a:r>
              <a:rPr lang="en-GB" dirty="0" err="1" smtClean="0"/>
              <a:t>pointings</a:t>
            </a:r>
            <a:r>
              <a:rPr lang="en-GB" dirty="0" smtClean="0"/>
              <a:t> / event lists from within Python (</a:t>
            </a:r>
            <a:r>
              <a:rPr lang="en-GB" dirty="0" err="1" smtClean="0"/>
              <a:t>OpenMP</a:t>
            </a:r>
            <a:r>
              <a:rPr lang="en-GB" dirty="0" smtClean="0"/>
              <a:t> support).</a:t>
            </a:r>
            <a:endParaRPr lang="en-GB" dirty="0"/>
          </a:p>
        </p:txBody>
      </p:sp>
      <p:sp>
        <p:nvSpPr>
          <p:cNvPr id="8" name="Rectangle 7"/>
          <p:cNvSpPr/>
          <p:nvPr/>
        </p:nvSpPr>
        <p:spPr>
          <a:xfrm>
            <a:off x="457200" y="2183864"/>
            <a:ext cx="7899400" cy="2308324"/>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it-IT" sz="1200" dirty="0" smtClean="0">
                <a:latin typeface="Courier"/>
                <a:cs typeface="Courier"/>
              </a:rPr>
              <a:t>$ </a:t>
            </a:r>
            <a:r>
              <a:rPr lang="it-IT" sz="1200" dirty="0" err="1">
                <a:latin typeface="Courier"/>
                <a:cs typeface="Courier"/>
              </a:rPr>
              <a:t>ctobssim</a:t>
            </a:r>
            <a:endParaRPr lang="it-IT" sz="1200" dirty="0">
              <a:latin typeface="Courier"/>
              <a:cs typeface="Courier"/>
            </a:endParaRPr>
          </a:p>
          <a:p>
            <a:r>
              <a:rPr lang="nb-NO" sz="1200" dirty="0">
                <a:latin typeface="Courier"/>
                <a:cs typeface="Courier"/>
              </a:rPr>
              <a:t>Model [$CTOOLS/</a:t>
            </a:r>
            <a:r>
              <a:rPr lang="nb-NO" sz="1200" dirty="0" err="1">
                <a:latin typeface="Courier"/>
                <a:cs typeface="Courier"/>
              </a:rPr>
              <a:t>share</a:t>
            </a:r>
            <a:r>
              <a:rPr lang="nb-NO" sz="1200" dirty="0">
                <a:latin typeface="Courier"/>
                <a:cs typeface="Courier"/>
              </a:rPr>
              <a:t>/</a:t>
            </a:r>
            <a:r>
              <a:rPr lang="nb-NO" sz="1200" dirty="0" err="1">
                <a:latin typeface="Courier"/>
                <a:cs typeface="Courier"/>
              </a:rPr>
              <a:t>models</a:t>
            </a:r>
            <a:r>
              <a:rPr lang="nb-NO" sz="1200" dirty="0">
                <a:latin typeface="Courier"/>
                <a:cs typeface="Courier"/>
              </a:rPr>
              <a:t>/</a:t>
            </a:r>
            <a:r>
              <a:rPr lang="nb-NO" sz="1200" dirty="0" err="1">
                <a:latin typeface="Courier"/>
                <a:cs typeface="Courier"/>
              </a:rPr>
              <a:t>crab.xml</a:t>
            </a:r>
            <a:r>
              <a:rPr lang="nb-NO" sz="1200" dirty="0">
                <a:latin typeface="Courier"/>
                <a:cs typeface="Courier"/>
              </a:rPr>
              <a:t>]</a:t>
            </a:r>
          </a:p>
          <a:p>
            <a:r>
              <a:rPr lang="fr-FR" sz="1200" dirty="0">
                <a:latin typeface="Courier"/>
                <a:cs typeface="Courier"/>
              </a:rPr>
              <a:t>Calibration </a:t>
            </a:r>
            <a:r>
              <a:rPr lang="fr-FR" sz="1200" dirty="0" err="1">
                <a:latin typeface="Courier"/>
                <a:cs typeface="Courier"/>
              </a:rPr>
              <a:t>database</a:t>
            </a:r>
            <a:r>
              <a:rPr lang="fr-FR" sz="1200" dirty="0">
                <a:latin typeface="Courier"/>
                <a:cs typeface="Courier"/>
              </a:rPr>
              <a:t> </a:t>
            </a:r>
            <a:r>
              <a:rPr lang="fr-FR" sz="1200" dirty="0" smtClean="0">
                <a:latin typeface="Courier"/>
                <a:cs typeface="Courier"/>
              </a:rPr>
              <a:t>[</a:t>
            </a:r>
            <a:r>
              <a:rPr lang="fr-FR" sz="1200" dirty="0" err="1" smtClean="0">
                <a:latin typeface="Courier"/>
                <a:cs typeface="Courier"/>
              </a:rPr>
              <a:t>aar</a:t>
            </a:r>
            <a:r>
              <a:rPr lang="fr-FR" sz="1200" dirty="0" smtClean="0">
                <a:latin typeface="Courier"/>
                <a:cs typeface="Courier"/>
              </a:rPr>
              <a:t>]</a:t>
            </a:r>
            <a:endParaRPr lang="fr-FR" sz="1200" dirty="0">
              <a:latin typeface="Courier"/>
              <a:cs typeface="Courier"/>
            </a:endParaRPr>
          </a:p>
          <a:p>
            <a:r>
              <a:rPr lang="en-US" sz="1200" dirty="0">
                <a:latin typeface="Courier"/>
                <a:cs typeface="Courier"/>
              </a:rPr>
              <a:t>Instrument response function </a:t>
            </a:r>
            <a:r>
              <a:rPr lang="en-US" sz="1200" dirty="0" smtClean="0">
                <a:latin typeface="Courier"/>
                <a:cs typeface="Courier"/>
              </a:rPr>
              <a:t>[DESY20140105_50h]</a:t>
            </a:r>
            <a:endParaRPr lang="en-US" sz="1200" dirty="0">
              <a:latin typeface="Courier"/>
              <a:cs typeface="Courier"/>
            </a:endParaRPr>
          </a:p>
          <a:p>
            <a:r>
              <a:rPr lang="en-US" sz="1200" dirty="0">
                <a:latin typeface="Courier"/>
                <a:cs typeface="Courier"/>
              </a:rPr>
              <a:t>RA of pointing (degrees) (0-360) [83.63]</a:t>
            </a:r>
          </a:p>
          <a:p>
            <a:r>
              <a:rPr lang="en-US" sz="1200" dirty="0">
                <a:latin typeface="Courier"/>
                <a:cs typeface="Courier"/>
              </a:rPr>
              <a:t>Dec of pointing (degrees) (-90-90) [22.01]</a:t>
            </a:r>
          </a:p>
          <a:p>
            <a:r>
              <a:rPr lang="en-US" sz="1200" dirty="0">
                <a:latin typeface="Courier"/>
                <a:cs typeface="Courier"/>
              </a:rPr>
              <a:t>Radius of FOV (degrees) (0-180) [5.0]</a:t>
            </a:r>
          </a:p>
          <a:p>
            <a:r>
              <a:rPr lang="en-US" sz="1200" dirty="0">
                <a:latin typeface="Courier"/>
                <a:cs typeface="Courier"/>
              </a:rPr>
              <a:t>Start time (MET in s) (0) [0.0]</a:t>
            </a:r>
          </a:p>
          <a:p>
            <a:r>
              <a:rPr lang="en-US" sz="1200" dirty="0">
                <a:latin typeface="Courier"/>
                <a:cs typeface="Courier"/>
              </a:rPr>
              <a:t>End time (MET in s) (0) [1800.0]</a:t>
            </a:r>
          </a:p>
          <a:p>
            <a:r>
              <a:rPr lang="hu-HU" sz="1200" dirty="0">
                <a:latin typeface="Courier"/>
                <a:cs typeface="Courier"/>
              </a:rPr>
              <a:t>Lower energy limit (TeV) (0) [0.1]</a:t>
            </a:r>
          </a:p>
          <a:p>
            <a:r>
              <a:rPr lang="hu-HU" sz="1200" dirty="0">
                <a:latin typeface="Courier"/>
                <a:cs typeface="Courier"/>
              </a:rPr>
              <a:t>Upper energy limit (TeV) (0) [100.0]</a:t>
            </a:r>
          </a:p>
          <a:p>
            <a:r>
              <a:rPr lang="en-US" sz="1200" dirty="0">
                <a:latin typeface="Courier"/>
                <a:cs typeface="Courier"/>
              </a:rPr>
              <a:t>Output event data file or observation definition file [</a:t>
            </a:r>
            <a:r>
              <a:rPr lang="en-US" sz="1200" dirty="0" err="1">
                <a:latin typeface="Courier"/>
                <a:cs typeface="Courier"/>
              </a:rPr>
              <a:t>events.fits</a:t>
            </a:r>
            <a:r>
              <a:rPr lang="en-US" sz="1200" dirty="0">
                <a:latin typeface="Courier"/>
                <a:cs typeface="Courier"/>
              </a:rPr>
              <a:t>]</a:t>
            </a:r>
            <a:endParaRPr lang="en-GB" sz="1200" dirty="0">
              <a:latin typeface="Courier"/>
              <a:cs typeface="Courier"/>
            </a:endParaRPr>
          </a:p>
        </p:txBody>
      </p:sp>
      <p:sp>
        <p:nvSpPr>
          <p:cNvPr id="6" name="ZoneTexte 5"/>
          <p:cNvSpPr txBox="1"/>
          <p:nvPr/>
        </p:nvSpPr>
        <p:spPr>
          <a:xfrm>
            <a:off x="393700" y="4724400"/>
            <a:ext cx="8382000" cy="1200329"/>
          </a:xfrm>
          <a:prstGeom prst="rect">
            <a:avLst/>
          </a:prstGeom>
          <a:noFill/>
        </p:spPr>
        <p:txBody>
          <a:bodyPr wrap="square" rtlCol="0">
            <a:spAutoFit/>
          </a:bodyPr>
          <a:lstStyle/>
          <a:p>
            <a:r>
              <a:rPr lang="en-GB" b="1" dirty="0" smtClean="0"/>
              <a:t>Proposed evolution:</a:t>
            </a:r>
          </a:p>
          <a:p>
            <a:pPr marL="285750" indent="-285750">
              <a:buFont typeface="Arial"/>
              <a:buChar char="•"/>
            </a:pPr>
            <a:r>
              <a:rPr lang="en-GB" dirty="0" smtClean="0"/>
              <a:t>Separate pointing definition from </a:t>
            </a:r>
            <a:r>
              <a:rPr lang="en-GB" dirty="0" err="1" smtClean="0"/>
              <a:t>ctobssim</a:t>
            </a:r>
            <a:r>
              <a:rPr lang="en-GB" dirty="0" smtClean="0"/>
              <a:t> (e.g. </a:t>
            </a:r>
            <a:r>
              <a:rPr lang="en-GB" dirty="0" err="1" smtClean="0"/>
              <a:t>ctpntsim</a:t>
            </a:r>
            <a:r>
              <a:rPr lang="en-GB" dirty="0" smtClean="0"/>
              <a:t>) to handle multiple </a:t>
            </a:r>
            <a:r>
              <a:rPr lang="en-GB" dirty="0" err="1" smtClean="0"/>
              <a:t>pointings</a:t>
            </a:r>
            <a:r>
              <a:rPr lang="en-GB" dirty="0" smtClean="0"/>
              <a:t> and to implement visibility constraints. Define pointing definition file (XML).</a:t>
            </a:r>
            <a:endParaRPr lang="en-GB" dirty="0"/>
          </a:p>
        </p:txBody>
      </p:sp>
    </p:spTree>
    <p:extLst>
      <p:ext uri="{BB962C8B-B14F-4D97-AF65-F5344CB8AC3E}">
        <p14:creationId xmlns:p14="http://schemas.microsoft.com/office/powerpoint/2010/main" val="389389490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ctselect</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49</a:t>
            </a:fld>
            <a:endParaRPr lang="fr-FR" dirty="0"/>
          </a:p>
        </p:txBody>
      </p:sp>
      <p:sp>
        <p:nvSpPr>
          <p:cNvPr id="7" name="ZoneTexte 6"/>
          <p:cNvSpPr txBox="1"/>
          <p:nvPr/>
        </p:nvSpPr>
        <p:spPr>
          <a:xfrm>
            <a:off x="355600" y="863600"/>
            <a:ext cx="8420100" cy="646331"/>
          </a:xfrm>
          <a:prstGeom prst="rect">
            <a:avLst/>
          </a:prstGeom>
          <a:noFill/>
        </p:spPr>
        <p:txBody>
          <a:bodyPr wrap="square" rtlCol="0">
            <a:spAutoFit/>
          </a:bodyPr>
          <a:lstStyle/>
          <a:p>
            <a:r>
              <a:rPr lang="en-GB" dirty="0" smtClean="0"/>
              <a:t>Select CTA events from event file(s).</a:t>
            </a:r>
          </a:p>
          <a:p>
            <a:pPr marL="285750" indent="-285750">
              <a:buFont typeface="Arial"/>
              <a:buChar char="•"/>
            </a:pPr>
            <a:r>
              <a:rPr lang="en-GB" dirty="0" smtClean="0"/>
              <a:t>Works on individual FITS files and observation definition XML files.</a:t>
            </a:r>
          </a:p>
        </p:txBody>
      </p:sp>
      <p:sp>
        <p:nvSpPr>
          <p:cNvPr id="8" name="Rectangle 7"/>
          <p:cNvSpPr/>
          <p:nvPr/>
        </p:nvSpPr>
        <p:spPr>
          <a:xfrm>
            <a:off x="457200" y="1675864"/>
            <a:ext cx="7899400" cy="1938992"/>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it-IT" sz="1200" dirty="0" smtClean="0">
                <a:latin typeface="Courier"/>
                <a:cs typeface="Courier"/>
              </a:rPr>
              <a:t>$ </a:t>
            </a:r>
            <a:r>
              <a:rPr lang="en-US" sz="1200" dirty="0" err="1">
                <a:latin typeface="Courier"/>
                <a:cs typeface="Courier"/>
              </a:rPr>
              <a:t>ctselect</a:t>
            </a:r>
            <a:endParaRPr lang="en-US" sz="1200" dirty="0">
              <a:latin typeface="Courier"/>
              <a:cs typeface="Courier"/>
            </a:endParaRPr>
          </a:p>
          <a:p>
            <a:r>
              <a:rPr lang="en-US" sz="1200" dirty="0">
                <a:latin typeface="Courier"/>
                <a:cs typeface="Courier"/>
              </a:rPr>
              <a:t>Input event list or observation definition file [</a:t>
            </a:r>
            <a:r>
              <a:rPr lang="en-US" sz="1200" dirty="0" err="1">
                <a:latin typeface="Courier"/>
                <a:cs typeface="Courier"/>
              </a:rPr>
              <a:t>events.fits</a:t>
            </a:r>
            <a:r>
              <a:rPr lang="en-US" sz="1200" dirty="0">
                <a:latin typeface="Courier"/>
                <a:cs typeface="Courier"/>
              </a:rPr>
              <a:t>] </a:t>
            </a:r>
          </a:p>
          <a:p>
            <a:r>
              <a:rPr lang="en-US" sz="1200" dirty="0">
                <a:latin typeface="Courier"/>
                <a:cs typeface="Courier"/>
              </a:rPr>
              <a:t>RA for ROI </a:t>
            </a:r>
            <a:r>
              <a:rPr lang="en-US" sz="1200" dirty="0" err="1">
                <a:latin typeface="Courier"/>
                <a:cs typeface="Courier"/>
              </a:rPr>
              <a:t>centre</a:t>
            </a:r>
            <a:r>
              <a:rPr lang="en-US" sz="1200" dirty="0">
                <a:latin typeface="Courier"/>
                <a:cs typeface="Courier"/>
              </a:rPr>
              <a:t> (degrees) (0-360) [83.63] </a:t>
            </a:r>
          </a:p>
          <a:p>
            <a:r>
              <a:rPr lang="en-US" sz="1200" dirty="0">
                <a:latin typeface="Courier"/>
                <a:cs typeface="Courier"/>
              </a:rPr>
              <a:t>Dec for ROI </a:t>
            </a:r>
            <a:r>
              <a:rPr lang="en-US" sz="1200" dirty="0" err="1">
                <a:latin typeface="Courier"/>
                <a:cs typeface="Courier"/>
              </a:rPr>
              <a:t>centre</a:t>
            </a:r>
            <a:r>
              <a:rPr lang="en-US" sz="1200" dirty="0">
                <a:latin typeface="Courier"/>
                <a:cs typeface="Courier"/>
              </a:rPr>
              <a:t> (degrees) (-90-90) [22.01] </a:t>
            </a:r>
          </a:p>
          <a:p>
            <a:r>
              <a:rPr lang="en-US" sz="1200" dirty="0">
                <a:latin typeface="Courier"/>
                <a:cs typeface="Courier"/>
              </a:rPr>
              <a:t>Radius of ROI (degrees) (0-180) [3.0] </a:t>
            </a:r>
          </a:p>
          <a:p>
            <a:r>
              <a:rPr lang="en-US" sz="1200" dirty="0">
                <a:latin typeface="Courier"/>
                <a:cs typeface="Courier"/>
              </a:rPr>
              <a:t>Start time (CTA MET in seconds) (0) [0.0] </a:t>
            </a:r>
          </a:p>
          <a:p>
            <a:r>
              <a:rPr lang="en-US" sz="1200" dirty="0">
                <a:latin typeface="Courier"/>
                <a:cs typeface="Courier"/>
              </a:rPr>
              <a:t>End time (CTA MET in seconds) (0) [0.0] </a:t>
            </a:r>
          </a:p>
          <a:p>
            <a:r>
              <a:rPr lang="en-US" sz="1200" dirty="0">
                <a:latin typeface="Courier"/>
                <a:cs typeface="Courier"/>
              </a:rPr>
              <a:t>Lower energy limit (</a:t>
            </a:r>
            <a:r>
              <a:rPr lang="en-US" sz="1200" dirty="0" err="1">
                <a:latin typeface="Courier"/>
                <a:cs typeface="Courier"/>
              </a:rPr>
              <a:t>TeV</a:t>
            </a:r>
            <a:r>
              <a:rPr lang="en-US" sz="1200" dirty="0">
                <a:latin typeface="Courier"/>
                <a:cs typeface="Courier"/>
              </a:rPr>
              <a:t>) (0) [0.1] </a:t>
            </a:r>
          </a:p>
          <a:p>
            <a:r>
              <a:rPr lang="en-US" sz="1200" dirty="0">
                <a:latin typeface="Courier"/>
                <a:cs typeface="Courier"/>
              </a:rPr>
              <a:t>Upper energy limit (</a:t>
            </a:r>
            <a:r>
              <a:rPr lang="en-US" sz="1200" dirty="0" err="1">
                <a:latin typeface="Courier"/>
                <a:cs typeface="Courier"/>
              </a:rPr>
              <a:t>TeV</a:t>
            </a:r>
            <a:r>
              <a:rPr lang="en-US" sz="1200" dirty="0">
                <a:latin typeface="Courier"/>
                <a:cs typeface="Courier"/>
              </a:rPr>
              <a:t>) (0) [100.0] </a:t>
            </a:r>
          </a:p>
          <a:p>
            <a:r>
              <a:rPr lang="en-US" sz="1200" dirty="0">
                <a:latin typeface="Courier"/>
                <a:cs typeface="Courier"/>
              </a:rPr>
              <a:t>Output event list or observation definition file [</a:t>
            </a:r>
            <a:r>
              <a:rPr lang="en-US" sz="1200" dirty="0" err="1">
                <a:latin typeface="Courier"/>
                <a:cs typeface="Courier"/>
              </a:rPr>
              <a:t>selected_events.fits</a:t>
            </a:r>
            <a:r>
              <a:rPr lang="en-US" sz="1200" dirty="0">
                <a:latin typeface="Courier"/>
                <a:cs typeface="Courier"/>
              </a:rPr>
              <a:t>]</a:t>
            </a:r>
            <a:endParaRPr lang="en-GB" sz="1200" dirty="0">
              <a:latin typeface="Courier"/>
              <a:cs typeface="Courier"/>
            </a:endParaRPr>
          </a:p>
        </p:txBody>
      </p:sp>
      <p:sp>
        <p:nvSpPr>
          <p:cNvPr id="9" name="ZoneTexte 8"/>
          <p:cNvSpPr txBox="1"/>
          <p:nvPr/>
        </p:nvSpPr>
        <p:spPr>
          <a:xfrm>
            <a:off x="457200" y="5477470"/>
            <a:ext cx="2336800" cy="646331"/>
          </a:xfrm>
          <a:prstGeom prst="rect">
            <a:avLst/>
          </a:prstGeom>
          <a:noFill/>
        </p:spPr>
        <p:txBody>
          <a:bodyPr wrap="square" rtlCol="0">
            <a:spAutoFit/>
          </a:bodyPr>
          <a:lstStyle/>
          <a:p>
            <a:r>
              <a:rPr lang="en-GB" b="1" dirty="0" smtClean="0"/>
              <a:t>Proposed evolution:</a:t>
            </a:r>
          </a:p>
          <a:p>
            <a:r>
              <a:rPr lang="en-GB" dirty="0" smtClean="0"/>
              <a:t>None.</a:t>
            </a:r>
            <a:endParaRPr lang="en-GB" dirty="0"/>
          </a:p>
        </p:txBody>
      </p:sp>
      <p:pic>
        <p:nvPicPr>
          <p:cNvPr id="5" name="Image 4"/>
          <p:cNvPicPr>
            <a:picLocks noChangeAspect="1"/>
          </p:cNvPicPr>
          <p:nvPr/>
        </p:nvPicPr>
        <p:blipFill>
          <a:blip r:embed="rId2"/>
          <a:stretch>
            <a:fillRect/>
          </a:stretch>
        </p:blipFill>
        <p:spPr>
          <a:xfrm>
            <a:off x="520700" y="3788370"/>
            <a:ext cx="5207000" cy="1663700"/>
          </a:xfrm>
          <a:prstGeom prst="rect">
            <a:avLst/>
          </a:prstGeom>
        </p:spPr>
      </p:pic>
      <p:sp>
        <p:nvSpPr>
          <p:cNvPr id="6" name="ZoneTexte 5"/>
          <p:cNvSpPr txBox="1"/>
          <p:nvPr/>
        </p:nvSpPr>
        <p:spPr>
          <a:xfrm>
            <a:off x="5803900" y="4241800"/>
            <a:ext cx="2552700" cy="646331"/>
          </a:xfrm>
          <a:prstGeom prst="rect">
            <a:avLst/>
          </a:prstGeom>
          <a:noFill/>
        </p:spPr>
        <p:txBody>
          <a:bodyPr wrap="square" rtlCol="0">
            <a:spAutoFit/>
          </a:bodyPr>
          <a:lstStyle/>
          <a:p>
            <a:r>
              <a:rPr lang="en-GB" dirty="0" smtClean="0"/>
              <a:t>Data selection keywords in FITS header</a:t>
            </a:r>
            <a:endParaRPr lang="en-GB" dirty="0"/>
          </a:p>
        </p:txBody>
      </p:sp>
    </p:spTree>
    <p:extLst>
      <p:ext uri="{BB962C8B-B14F-4D97-AF65-F5344CB8AC3E}">
        <p14:creationId xmlns:p14="http://schemas.microsoft.com/office/powerpoint/2010/main" val="29674836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ammalib-structure-v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0339" y="752112"/>
            <a:ext cx="7361656" cy="5569253"/>
          </a:xfrm>
          <a:prstGeom prst="rect">
            <a:avLst/>
          </a:prstGeom>
        </p:spPr>
      </p:pic>
      <p:sp>
        <p:nvSpPr>
          <p:cNvPr id="2" name="Titre 1"/>
          <p:cNvSpPr>
            <a:spLocks noGrp="1"/>
          </p:cNvSpPr>
          <p:nvPr>
            <p:ph type="title"/>
          </p:nvPr>
        </p:nvSpPr>
        <p:spPr>
          <a:xfrm>
            <a:off x="457200" y="20638"/>
            <a:ext cx="8229600" cy="744057"/>
          </a:xfrm>
        </p:spPr>
        <p:txBody>
          <a:bodyPr>
            <a:noAutofit/>
          </a:bodyPr>
          <a:lstStyle/>
          <a:p>
            <a:r>
              <a:rPr lang="en-US" sz="3600" b="1" dirty="0" err="1" smtClean="0">
                <a:solidFill>
                  <a:schemeClr val="tx2">
                    <a:lumMod val="60000"/>
                    <a:lumOff val="40000"/>
                  </a:schemeClr>
                </a:solidFill>
              </a:rPr>
              <a:t>GammaLib</a:t>
            </a:r>
            <a:r>
              <a:rPr lang="en-US" sz="3600" b="1" dirty="0" smtClean="0">
                <a:solidFill>
                  <a:schemeClr val="tx2">
                    <a:lumMod val="60000"/>
                    <a:lumOff val="40000"/>
                  </a:schemeClr>
                </a:solidFill>
              </a:rPr>
              <a:t> overview</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a:t>
            </a:fld>
            <a:endParaRPr lang="fr-FR" dirty="0"/>
          </a:p>
        </p:txBody>
      </p:sp>
      <p:sp>
        <p:nvSpPr>
          <p:cNvPr id="9" name="ZoneTexte 8"/>
          <p:cNvSpPr txBox="1"/>
          <p:nvPr/>
        </p:nvSpPr>
        <p:spPr>
          <a:xfrm>
            <a:off x="7594600" y="5168780"/>
            <a:ext cx="1348095" cy="400110"/>
          </a:xfrm>
          <a:prstGeom prst="rect">
            <a:avLst/>
          </a:prstGeom>
          <a:noFill/>
        </p:spPr>
        <p:txBody>
          <a:bodyPr wrap="none" rtlCol="0">
            <a:spAutoFit/>
          </a:bodyPr>
          <a:lstStyle/>
          <a:p>
            <a:r>
              <a:rPr lang="en-US" sz="2000" dirty="0" smtClean="0">
                <a:solidFill>
                  <a:srgbClr val="3366FF"/>
                </a:solidFill>
              </a:rPr>
              <a:t>Extendable</a:t>
            </a:r>
            <a:endParaRPr lang="en-US" sz="2000" dirty="0">
              <a:solidFill>
                <a:srgbClr val="3366FF"/>
              </a:solidFill>
            </a:endParaRPr>
          </a:p>
        </p:txBody>
      </p:sp>
      <p:sp>
        <p:nvSpPr>
          <p:cNvPr id="10" name="ZoneTexte 9"/>
          <p:cNvSpPr txBox="1"/>
          <p:nvPr/>
        </p:nvSpPr>
        <p:spPr>
          <a:xfrm>
            <a:off x="949441" y="669835"/>
            <a:ext cx="1060682" cy="400110"/>
          </a:xfrm>
          <a:prstGeom prst="rect">
            <a:avLst/>
          </a:prstGeom>
          <a:noFill/>
        </p:spPr>
        <p:txBody>
          <a:bodyPr wrap="none" rtlCol="0">
            <a:spAutoFit/>
          </a:bodyPr>
          <a:lstStyle/>
          <a:p>
            <a:r>
              <a:rPr lang="en-US" sz="2000" dirty="0" smtClean="0">
                <a:solidFill>
                  <a:srgbClr val="3366FF"/>
                </a:solidFill>
              </a:rPr>
              <a:t>Abstract</a:t>
            </a:r>
            <a:endParaRPr lang="en-US" sz="2000" dirty="0">
              <a:solidFill>
                <a:srgbClr val="3366FF"/>
              </a:solidFill>
            </a:endParaRPr>
          </a:p>
        </p:txBody>
      </p:sp>
      <p:sp>
        <p:nvSpPr>
          <p:cNvPr id="11" name="ZoneTexte 10"/>
          <p:cNvSpPr txBox="1"/>
          <p:nvPr/>
        </p:nvSpPr>
        <p:spPr>
          <a:xfrm>
            <a:off x="27485" y="3133695"/>
            <a:ext cx="859430" cy="400110"/>
          </a:xfrm>
          <a:prstGeom prst="rect">
            <a:avLst/>
          </a:prstGeom>
          <a:noFill/>
        </p:spPr>
        <p:txBody>
          <a:bodyPr wrap="none" rtlCol="0">
            <a:spAutoFit/>
          </a:bodyPr>
          <a:lstStyle/>
          <a:p>
            <a:r>
              <a:rPr lang="en-US" sz="2000" dirty="0" smtClean="0">
                <a:solidFill>
                  <a:srgbClr val="3366FF"/>
                </a:solidFill>
              </a:rPr>
              <a:t>Native</a:t>
            </a:r>
            <a:endParaRPr lang="en-US" sz="2000" dirty="0">
              <a:solidFill>
                <a:srgbClr val="3366FF"/>
              </a:solidFill>
            </a:endParaRPr>
          </a:p>
        </p:txBody>
      </p:sp>
      <p:sp>
        <p:nvSpPr>
          <p:cNvPr id="12" name="ZoneTexte 11"/>
          <p:cNvSpPr txBox="1"/>
          <p:nvPr/>
        </p:nvSpPr>
        <p:spPr>
          <a:xfrm>
            <a:off x="3372714" y="5203645"/>
            <a:ext cx="1257551" cy="400110"/>
          </a:xfrm>
          <a:prstGeom prst="rect">
            <a:avLst/>
          </a:prstGeom>
          <a:noFill/>
        </p:spPr>
        <p:txBody>
          <a:bodyPr wrap="none" rtlCol="0">
            <a:spAutoFit/>
          </a:bodyPr>
          <a:lstStyle/>
          <a:p>
            <a:r>
              <a:rPr lang="en-US" sz="2000" dirty="0" smtClean="0">
                <a:solidFill>
                  <a:srgbClr val="3366FF"/>
                </a:solidFill>
              </a:rPr>
              <a:t>Compliant</a:t>
            </a:r>
            <a:endParaRPr lang="en-US" sz="2000" dirty="0">
              <a:solidFill>
                <a:srgbClr val="3366FF"/>
              </a:solidFill>
            </a:endParaRPr>
          </a:p>
        </p:txBody>
      </p:sp>
      <p:cxnSp>
        <p:nvCxnSpPr>
          <p:cNvPr id="7" name="Connecteur droit avec flèche 6"/>
          <p:cNvCxnSpPr>
            <a:stCxn id="10" idx="2"/>
          </p:cNvCxnSpPr>
          <p:nvPr/>
        </p:nvCxnSpPr>
        <p:spPr>
          <a:xfrm>
            <a:off x="1479782" y="1069945"/>
            <a:ext cx="361718" cy="492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9" idx="0"/>
          </p:cNvCxnSpPr>
          <p:nvPr/>
        </p:nvCxnSpPr>
        <p:spPr>
          <a:xfrm flipH="1" flipV="1">
            <a:off x="7683500" y="4346545"/>
            <a:ext cx="585148" cy="822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a:stCxn id="11" idx="3"/>
          </p:cNvCxnSpPr>
          <p:nvPr/>
        </p:nvCxnSpPr>
        <p:spPr>
          <a:xfrm flipV="1">
            <a:off x="886915" y="3225800"/>
            <a:ext cx="370385" cy="107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stCxn id="12" idx="0"/>
          </p:cNvCxnSpPr>
          <p:nvPr/>
        </p:nvCxnSpPr>
        <p:spPr>
          <a:xfrm flipH="1" flipV="1">
            <a:off x="3873500" y="4346545"/>
            <a:ext cx="127990" cy="857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7377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ctbin</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50</a:t>
            </a:fld>
            <a:endParaRPr lang="fr-FR" dirty="0"/>
          </a:p>
        </p:txBody>
      </p:sp>
      <p:sp>
        <p:nvSpPr>
          <p:cNvPr id="7" name="ZoneTexte 6"/>
          <p:cNvSpPr txBox="1"/>
          <p:nvPr/>
        </p:nvSpPr>
        <p:spPr>
          <a:xfrm>
            <a:off x="355600" y="863600"/>
            <a:ext cx="8420100" cy="923330"/>
          </a:xfrm>
          <a:prstGeom prst="rect">
            <a:avLst/>
          </a:prstGeom>
          <a:noFill/>
        </p:spPr>
        <p:txBody>
          <a:bodyPr wrap="square" rtlCol="0">
            <a:spAutoFit/>
          </a:bodyPr>
          <a:lstStyle/>
          <a:p>
            <a:r>
              <a:rPr lang="en-GB" dirty="0" smtClean="0"/>
              <a:t>Bin CTA events into 3D event cube (RA/GLON, DEC/GLAT, log</a:t>
            </a:r>
            <a:r>
              <a:rPr lang="en-GB" baseline="-25000" dirty="0" smtClean="0"/>
              <a:t>10</a:t>
            </a:r>
            <a:r>
              <a:rPr lang="en-GB" dirty="0" smtClean="0"/>
              <a:t> energy).</a:t>
            </a:r>
          </a:p>
          <a:p>
            <a:pPr marL="285750" indent="-285750">
              <a:buFont typeface="Arial"/>
              <a:buChar char="•"/>
            </a:pPr>
            <a:r>
              <a:rPr lang="en-GB" dirty="0" smtClean="0"/>
              <a:t>Works on individual FITS files and observation definition XML files.</a:t>
            </a:r>
          </a:p>
          <a:p>
            <a:pPr marL="285750" indent="-285750">
              <a:buFont typeface="Arial"/>
              <a:buChar char="•"/>
            </a:pPr>
            <a:r>
              <a:rPr lang="fr-FR" dirty="0" err="1" smtClean="0"/>
              <a:t>Coordinate</a:t>
            </a:r>
            <a:r>
              <a:rPr lang="fr-FR" dirty="0" smtClean="0"/>
              <a:t> system rotation (</a:t>
            </a:r>
            <a:r>
              <a:rPr lang="fr-FR" dirty="0" err="1" smtClean="0"/>
              <a:t>axisrot</a:t>
            </a:r>
            <a:r>
              <a:rPr lang="fr-FR" dirty="0" smtClean="0"/>
              <a:t>) not </a:t>
            </a:r>
            <a:r>
              <a:rPr lang="fr-FR" dirty="0" err="1" smtClean="0"/>
              <a:t>yet</a:t>
            </a:r>
            <a:r>
              <a:rPr lang="fr-FR" dirty="0" smtClean="0"/>
              <a:t> </a:t>
            </a:r>
            <a:r>
              <a:rPr lang="fr-FR" dirty="0" err="1" smtClean="0"/>
              <a:t>implemented</a:t>
            </a:r>
            <a:r>
              <a:rPr lang="fr-FR" dirty="0" smtClean="0"/>
              <a:t>.</a:t>
            </a:r>
            <a:r>
              <a:rPr lang="en-GB" dirty="0" smtClean="0"/>
              <a:t> </a:t>
            </a:r>
          </a:p>
        </p:txBody>
      </p:sp>
      <p:sp>
        <p:nvSpPr>
          <p:cNvPr id="8" name="Rectangle 7"/>
          <p:cNvSpPr/>
          <p:nvPr/>
        </p:nvSpPr>
        <p:spPr>
          <a:xfrm>
            <a:off x="457200" y="1955264"/>
            <a:ext cx="7899400" cy="2677656"/>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en-US" sz="1200" dirty="0">
                <a:latin typeface="Courier"/>
                <a:cs typeface="Courier"/>
              </a:rPr>
              <a:t>$ </a:t>
            </a:r>
            <a:r>
              <a:rPr lang="en-US" sz="1200" dirty="0" err="1">
                <a:latin typeface="Courier"/>
                <a:cs typeface="Courier"/>
              </a:rPr>
              <a:t>ctbin</a:t>
            </a:r>
            <a:endParaRPr lang="en-US" sz="1200" dirty="0">
              <a:latin typeface="Courier"/>
              <a:cs typeface="Courier"/>
            </a:endParaRPr>
          </a:p>
          <a:p>
            <a:r>
              <a:rPr lang="en-US" sz="1200" dirty="0">
                <a:latin typeface="Courier"/>
                <a:cs typeface="Courier"/>
              </a:rPr>
              <a:t>Input event list or observation definition file [</a:t>
            </a:r>
            <a:r>
              <a:rPr lang="en-US" sz="1200" dirty="0" err="1">
                <a:latin typeface="Courier"/>
                <a:cs typeface="Courier"/>
              </a:rPr>
              <a:t>events.fits</a:t>
            </a:r>
            <a:r>
              <a:rPr lang="en-US" sz="1200" dirty="0">
                <a:latin typeface="Courier"/>
                <a:cs typeface="Courier"/>
              </a:rPr>
              <a:t>] </a:t>
            </a:r>
          </a:p>
          <a:p>
            <a:r>
              <a:rPr lang="en-US" sz="1200" dirty="0">
                <a:latin typeface="Courier"/>
                <a:cs typeface="Courier"/>
              </a:rPr>
              <a:t>First coordinate of image center in degrees (RA or galactic l) [83.63] </a:t>
            </a:r>
          </a:p>
          <a:p>
            <a:r>
              <a:rPr lang="en-US" sz="1200" dirty="0">
                <a:latin typeface="Courier"/>
                <a:cs typeface="Courier"/>
              </a:rPr>
              <a:t>Second coordinate of image center in degrees (DEC or galactic b) [22.01] </a:t>
            </a:r>
          </a:p>
          <a:p>
            <a:r>
              <a:rPr lang="en-US" sz="1200" dirty="0">
                <a:latin typeface="Courier"/>
                <a:cs typeface="Courier"/>
              </a:rPr>
              <a:t>Algorithm for defining energy bins (FILE|LIN|LOG) [LOG] </a:t>
            </a:r>
          </a:p>
          <a:p>
            <a:r>
              <a:rPr lang="en-US" sz="1200" dirty="0">
                <a:latin typeface="Courier"/>
                <a:cs typeface="Courier"/>
              </a:rPr>
              <a:t>Start value for first energy bin in </a:t>
            </a:r>
            <a:r>
              <a:rPr lang="en-US" sz="1200" dirty="0" err="1">
                <a:latin typeface="Courier"/>
                <a:cs typeface="Courier"/>
              </a:rPr>
              <a:t>TeV</a:t>
            </a:r>
            <a:r>
              <a:rPr lang="en-US" sz="1200" dirty="0">
                <a:latin typeface="Courier"/>
                <a:cs typeface="Courier"/>
              </a:rPr>
              <a:t> [0.1] </a:t>
            </a:r>
          </a:p>
          <a:p>
            <a:r>
              <a:rPr lang="en-US" sz="1200" dirty="0">
                <a:latin typeface="Courier"/>
                <a:cs typeface="Courier"/>
              </a:rPr>
              <a:t>Stop value for last energy bin in </a:t>
            </a:r>
            <a:r>
              <a:rPr lang="en-US" sz="1200" dirty="0" err="1">
                <a:latin typeface="Courier"/>
                <a:cs typeface="Courier"/>
              </a:rPr>
              <a:t>TeV</a:t>
            </a:r>
            <a:r>
              <a:rPr lang="en-US" sz="1200" dirty="0">
                <a:latin typeface="Courier"/>
                <a:cs typeface="Courier"/>
              </a:rPr>
              <a:t> [10] </a:t>
            </a:r>
          </a:p>
          <a:p>
            <a:r>
              <a:rPr lang="en-US" sz="1200" dirty="0">
                <a:latin typeface="Courier"/>
                <a:cs typeface="Courier"/>
              </a:rPr>
              <a:t>Number of energy bins [10] </a:t>
            </a:r>
          </a:p>
          <a:p>
            <a:r>
              <a:rPr lang="en-US" sz="1200" dirty="0">
                <a:latin typeface="Courier"/>
                <a:cs typeface="Courier"/>
              </a:rPr>
              <a:t>Projection method e.g. AIT|AZP|CAR|MER|STG|TAN (AIT|AZP|CAR|MER|STG|TAN) [TAN] </a:t>
            </a:r>
          </a:p>
          <a:p>
            <a:r>
              <a:rPr lang="en-US" sz="1200" dirty="0">
                <a:latin typeface="Courier"/>
                <a:cs typeface="Courier"/>
              </a:rPr>
              <a:t>Coordinate system (CEL - celestial, GAL - galactic) (CEL|GAL) [GAL] CEL</a:t>
            </a:r>
          </a:p>
          <a:p>
            <a:r>
              <a:rPr lang="en-US" sz="1200" dirty="0">
                <a:latin typeface="Courier"/>
                <a:cs typeface="Courier"/>
              </a:rPr>
              <a:t>Image scale (in degrees/pixel) [0.02] </a:t>
            </a:r>
          </a:p>
          <a:p>
            <a:r>
              <a:rPr lang="en-US" sz="1200" dirty="0">
                <a:latin typeface="Courier"/>
                <a:cs typeface="Courier"/>
              </a:rPr>
              <a:t>Size of the X axis in pixels [200] </a:t>
            </a:r>
          </a:p>
          <a:p>
            <a:r>
              <a:rPr lang="en-US" sz="1200" dirty="0">
                <a:latin typeface="Courier"/>
                <a:cs typeface="Courier"/>
              </a:rPr>
              <a:t>Size of the Y axis in pixels [200] </a:t>
            </a:r>
          </a:p>
          <a:p>
            <a:r>
              <a:rPr lang="en-US" sz="1200" dirty="0">
                <a:latin typeface="Courier"/>
                <a:cs typeface="Courier"/>
              </a:rPr>
              <a:t>Output counts map or observation definition file [</a:t>
            </a:r>
            <a:r>
              <a:rPr lang="en-US" sz="1200" dirty="0" err="1">
                <a:latin typeface="Courier"/>
                <a:cs typeface="Courier"/>
              </a:rPr>
              <a:t>cntmap.fits</a:t>
            </a:r>
            <a:r>
              <a:rPr lang="en-US" sz="1200" dirty="0">
                <a:latin typeface="Courier"/>
                <a:cs typeface="Courier"/>
              </a:rPr>
              <a:t>]</a:t>
            </a:r>
            <a:endParaRPr lang="en-GB" sz="1200" dirty="0">
              <a:latin typeface="Courier"/>
              <a:cs typeface="Courier"/>
            </a:endParaRPr>
          </a:p>
        </p:txBody>
      </p:sp>
      <p:sp>
        <p:nvSpPr>
          <p:cNvPr id="9" name="ZoneTexte 8"/>
          <p:cNvSpPr txBox="1"/>
          <p:nvPr/>
        </p:nvSpPr>
        <p:spPr>
          <a:xfrm>
            <a:off x="457200" y="4817070"/>
            <a:ext cx="7899400" cy="1200329"/>
          </a:xfrm>
          <a:prstGeom prst="rect">
            <a:avLst/>
          </a:prstGeom>
          <a:noFill/>
        </p:spPr>
        <p:txBody>
          <a:bodyPr wrap="square" rtlCol="0">
            <a:spAutoFit/>
          </a:bodyPr>
          <a:lstStyle/>
          <a:p>
            <a:r>
              <a:rPr lang="en-GB" b="1" dirty="0" smtClean="0"/>
              <a:t>Proposed evolution:</a:t>
            </a:r>
          </a:p>
          <a:p>
            <a:pPr marL="285750" indent="-285750">
              <a:buFont typeface="Arial"/>
              <a:buChar char="•"/>
            </a:pPr>
            <a:r>
              <a:rPr lang="en-GB" dirty="0" smtClean="0"/>
              <a:t>Implement all WCS projections (</a:t>
            </a:r>
            <a:r>
              <a:rPr lang="en-GB" dirty="0" err="1" smtClean="0"/>
              <a:t>GammaLib</a:t>
            </a:r>
            <a:r>
              <a:rPr lang="en-GB" dirty="0" smtClean="0"/>
              <a:t>).</a:t>
            </a:r>
          </a:p>
          <a:p>
            <a:pPr marL="285750" indent="-285750">
              <a:buFont typeface="Arial"/>
              <a:buChar char="•"/>
            </a:pPr>
            <a:r>
              <a:rPr lang="en-GB" dirty="0" smtClean="0"/>
              <a:t>Implement </a:t>
            </a:r>
            <a:r>
              <a:rPr lang="en-GB" dirty="0" err="1" smtClean="0"/>
              <a:t>HealPix</a:t>
            </a:r>
            <a:r>
              <a:rPr lang="en-GB" dirty="0" smtClean="0"/>
              <a:t>?</a:t>
            </a:r>
          </a:p>
          <a:p>
            <a:pPr marL="285750" indent="-285750">
              <a:buFont typeface="Arial"/>
              <a:buChar char="•"/>
            </a:pPr>
            <a:r>
              <a:rPr lang="en-GB" dirty="0" smtClean="0"/>
              <a:t>Combination of several event lists into single cube? (or separate tool?)</a:t>
            </a:r>
          </a:p>
        </p:txBody>
      </p:sp>
    </p:spTree>
    <p:extLst>
      <p:ext uri="{BB962C8B-B14F-4D97-AF65-F5344CB8AC3E}">
        <p14:creationId xmlns:p14="http://schemas.microsoft.com/office/powerpoint/2010/main" val="24052963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ctlike</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51</a:t>
            </a:fld>
            <a:endParaRPr lang="fr-FR" dirty="0"/>
          </a:p>
        </p:txBody>
      </p:sp>
      <p:sp>
        <p:nvSpPr>
          <p:cNvPr id="7" name="ZoneTexte 6"/>
          <p:cNvSpPr txBox="1"/>
          <p:nvPr/>
        </p:nvSpPr>
        <p:spPr>
          <a:xfrm>
            <a:off x="355600" y="863600"/>
            <a:ext cx="8420100" cy="1200329"/>
          </a:xfrm>
          <a:prstGeom prst="rect">
            <a:avLst/>
          </a:prstGeom>
          <a:noFill/>
        </p:spPr>
        <p:txBody>
          <a:bodyPr wrap="square" rtlCol="0">
            <a:spAutoFit/>
          </a:bodyPr>
          <a:lstStyle/>
          <a:p>
            <a:r>
              <a:rPr lang="en-GB" dirty="0" smtClean="0"/>
              <a:t>Fit parametric source &amp; background model to events.</a:t>
            </a:r>
          </a:p>
          <a:p>
            <a:pPr marL="285750" indent="-285750">
              <a:buFont typeface="Arial"/>
              <a:buChar char="•"/>
            </a:pPr>
            <a:r>
              <a:rPr lang="en-GB" dirty="0" smtClean="0"/>
              <a:t>Binned and </a:t>
            </a:r>
            <a:r>
              <a:rPr lang="en-GB" dirty="0" err="1" smtClean="0"/>
              <a:t>unbinned</a:t>
            </a:r>
            <a:r>
              <a:rPr lang="en-GB" dirty="0" smtClean="0"/>
              <a:t> maximum likelihood.</a:t>
            </a:r>
          </a:p>
          <a:p>
            <a:pPr marL="285750" indent="-285750">
              <a:buFont typeface="Arial"/>
              <a:buChar char="•"/>
            </a:pPr>
            <a:r>
              <a:rPr lang="fr-FR" dirty="0" err="1" smtClean="0"/>
              <a:t>Fits</a:t>
            </a:r>
            <a:r>
              <a:rPr lang="fr-FR" dirty="0" smtClean="0"/>
              <a:t> all </a:t>
            </a:r>
            <a:r>
              <a:rPr lang="fr-FR" dirty="0" err="1" smtClean="0"/>
              <a:t>GammaLib</a:t>
            </a:r>
            <a:r>
              <a:rPr lang="fr-FR" dirty="0" smtClean="0"/>
              <a:t> </a:t>
            </a:r>
            <a:r>
              <a:rPr lang="fr-FR" dirty="0" err="1" smtClean="0"/>
              <a:t>supported</a:t>
            </a:r>
            <a:r>
              <a:rPr lang="fr-FR" dirty="0" smtClean="0"/>
              <a:t> instrument data.</a:t>
            </a:r>
            <a:r>
              <a:rPr lang="en-GB" dirty="0" smtClean="0"/>
              <a:t> </a:t>
            </a:r>
          </a:p>
          <a:p>
            <a:pPr marL="285750" indent="-285750">
              <a:buFont typeface="Arial"/>
              <a:buChar char="•"/>
            </a:pPr>
            <a:r>
              <a:rPr lang="en-GB" dirty="0" smtClean="0"/>
              <a:t>Parallel computation of multiple observations (</a:t>
            </a:r>
            <a:r>
              <a:rPr lang="en-GB" dirty="0" err="1" smtClean="0"/>
              <a:t>OpenMP</a:t>
            </a:r>
            <a:r>
              <a:rPr lang="en-GB" dirty="0" smtClean="0"/>
              <a:t>).</a:t>
            </a:r>
          </a:p>
        </p:txBody>
      </p:sp>
      <p:sp>
        <p:nvSpPr>
          <p:cNvPr id="8" name="Rectangle 7"/>
          <p:cNvSpPr/>
          <p:nvPr/>
        </p:nvSpPr>
        <p:spPr>
          <a:xfrm>
            <a:off x="457200" y="2133064"/>
            <a:ext cx="7899400" cy="1200329"/>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en-US" sz="1200" dirty="0">
                <a:latin typeface="Courier"/>
                <a:cs typeface="Courier"/>
              </a:rPr>
              <a:t>$ </a:t>
            </a:r>
            <a:r>
              <a:rPr lang="en-US" sz="1200" dirty="0" err="1">
                <a:latin typeface="Courier"/>
                <a:cs typeface="Courier"/>
              </a:rPr>
              <a:t>ctlike</a:t>
            </a:r>
            <a:endParaRPr lang="en-US" sz="1200" dirty="0">
              <a:latin typeface="Courier"/>
              <a:cs typeface="Courier"/>
            </a:endParaRPr>
          </a:p>
          <a:p>
            <a:r>
              <a:rPr lang="en-US" sz="1200" dirty="0">
                <a:latin typeface="Courier"/>
                <a:cs typeface="Courier"/>
              </a:rPr>
              <a:t>Event list, counts map or observation definition file [</a:t>
            </a:r>
            <a:r>
              <a:rPr lang="en-US" sz="1200" dirty="0" err="1">
                <a:latin typeface="Courier"/>
                <a:cs typeface="Courier"/>
              </a:rPr>
              <a:t>events.fits</a:t>
            </a:r>
            <a:r>
              <a:rPr lang="en-US" sz="1200" dirty="0">
                <a:latin typeface="Courier"/>
                <a:cs typeface="Courier"/>
              </a:rPr>
              <a:t>] </a:t>
            </a:r>
          </a:p>
          <a:p>
            <a:r>
              <a:rPr lang="en-US" sz="1200" dirty="0">
                <a:latin typeface="Courier"/>
                <a:cs typeface="Courier"/>
              </a:rPr>
              <a:t>Calibration database [dummy] </a:t>
            </a:r>
            <a:r>
              <a:rPr lang="en-US" sz="1200" dirty="0" err="1">
                <a:latin typeface="Courier"/>
                <a:cs typeface="Courier"/>
              </a:rPr>
              <a:t>aar</a:t>
            </a:r>
            <a:endParaRPr lang="en-US" sz="1200" dirty="0">
              <a:latin typeface="Courier"/>
              <a:cs typeface="Courier"/>
            </a:endParaRPr>
          </a:p>
          <a:p>
            <a:r>
              <a:rPr lang="en-US" sz="1200" dirty="0">
                <a:latin typeface="Courier"/>
                <a:cs typeface="Courier"/>
              </a:rPr>
              <a:t>Instrument response function [</a:t>
            </a:r>
            <a:r>
              <a:rPr lang="en-US" sz="1200" dirty="0" err="1">
                <a:latin typeface="Courier"/>
                <a:cs typeface="Courier"/>
              </a:rPr>
              <a:t>cta_dummy_irf</a:t>
            </a:r>
            <a:r>
              <a:rPr lang="en-US" sz="1200" dirty="0">
                <a:latin typeface="Courier"/>
                <a:cs typeface="Courier"/>
              </a:rPr>
              <a:t>] DESY20140105_50h</a:t>
            </a:r>
          </a:p>
          <a:p>
            <a:r>
              <a:rPr lang="en-US" sz="1200" dirty="0">
                <a:latin typeface="Courier"/>
                <a:cs typeface="Courier"/>
              </a:rPr>
              <a:t>Source model [$CTOOLS/share/models/</a:t>
            </a:r>
            <a:r>
              <a:rPr lang="en-US" sz="1200" dirty="0" err="1">
                <a:latin typeface="Courier"/>
                <a:cs typeface="Courier"/>
              </a:rPr>
              <a:t>crab.xml</a:t>
            </a:r>
            <a:r>
              <a:rPr lang="en-US" sz="1200" dirty="0">
                <a:latin typeface="Courier"/>
                <a:cs typeface="Courier"/>
              </a:rPr>
              <a:t>] </a:t>
            </a:r>
          </a:p>
          <a:p>
            <a:r>
              <a:rPr lang="en-US" sz="1200" dirty="0">
                <a:latin typeface="Courier"/>
                <a:cs typeface="Courier"/>
              </a:rPr>
              <a:t>Source model output file [</a:t>
            </a:r>
            <a:r>
              <a:rPr lang="en-US" sz="1200" dirty="0" err="1">
                <a:latin typeface="Courier"/>
                <a:cs typeface="Courier"/>
              </a:rPr>
              <a:t>crab_results.xml</a:t>
            </a:r>
            <a:r>
              <a:rPr lang="en-US" sz="1200" dirty="0">
                <a:latin typeface="Courier"/>
                <a:cs typeface="Courier"/>
              </a:rPr>
              <a:t>]</a:t>
            </a:r>
            <a:endParaRPr lang="en-GB" sz="1200" dirty="0">
              <a:latin typeface="Courier"/>
              <a:cs typeface="Courier"/>
            </a:endParaRPr>
          </a:p>
        </p:txBody>
      </p:sp>
      <p:sp>
        <p:nvSpPr>
          <p:cNvPr id="9" name="ZoneTexte 8"/>
          <p:cNvSpPr txBox="1"/>
          <p:nvPr/>
        </p:nvSpPr>
        <p:spPr>
          <a:xfrm>
            <a:off x="457200" y="3496270"/>
            <a:ext cx="7899400" cy="923330"/>
          </a:xfrm>
          <a:prstGeom prst="rect">
            <a:avLst/>
          </a:prstGeom>
          <a:noFill/>
        </p:spPr>
        <p:txBody>
          <a:bodyPr wrap="square" rtlCol="0">
            <a:spAutoFit/>
          </a:bodyPr>
          <a:lstStyle/>
          <a:p>
            <a:r>
              <a:rPr lang="en-GB" b="1" dirty="0" smtClean="0"/>
              <a:t>Proposed evolution:</a:t>
            </a:r>
          </a:p>
          <a:p>
            <a:pPr marL="285750" indent="-285750">
              <a:buFont typeface="Arial"/>
              <a:buChar char="•"/>
            </a:pPr>
            <a:r>
              <a:rPr lang="en-GB" dirty="0" smtClean="0"/>
              <a:t>Implement full Hessian computation for error estimation (</a:t>
            </a:r>
            <a:r>
              <a:rPr lang="en-GB" dirty="0" err="1" smtClean="0"/>
              <a:t>GammaLib</a:t>
            </a:r>
            <a:r>
              <a:rPr lang="en-GB" dirty="0" smtClean="0"/>
              <a:t>).</a:t>
            </a:r>
          </a:p>
          <a:p>
            <a:pPr marL="285750" indent="-285750">
              <a:buFont typeface="Arial"/>
              <a:buChar char="•"/>
            </a:pPr>
            <a:r>
              <a:rPr lang="en-GB" dirty="0" smtClean="0"/>
              <a:t>Speed-up binned analysis (</a:t>
            </a:r>
            <a:r>
              <a:rPr lang="en-GB" dirty="0" err="1" smtClean="0"/>
              <a:t>GammaLib</a:t>
            </a:r>
            <a:r>
              <a:rPr lang="en-GB" dirty="0" smtClean="0"/>
              <a:t>).</a:t>
            </a:r>
          </a:p>
        </p:txBody>
      </p:sp>
    </p:spTree>
    <p:extLst>
      <p:ext uri="{BB962C8B-B14F-4D97-AF65-F5344CB8AC3E}">
        <p14:creationId xmlns:p14="http://schemas.microsoft.com/office/powerpoint/2010/main" val="20906903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ctmodel</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52</a:t>
            </a:fld>
            <a:endParaRPr lang="fr-FR" dirty="0"/>
          </a:p>
        </p:txBody>
      </p:sp>
      <p:sp>
        <p:nvSpPr>
          <p:cNvPr id="7" name="ZoneTexte 6"/>
          <p:cNvSpPr txBox="1"/>
          <p:nvPr/>
        </p:nvSpPr>
        <p:spPr>
          <a:xfrm>
            <a:off x="355600" y="863600"/>
            <a:ext cx="8420100" cy="923330"/>
          </a:xfrm>
          <a:prstGeom prst="rect">
            <a:avLst/>
          </a:prstGeom>
          <a:noFill/>
        </p:spPr>
        <p:txBody>
          <a:bodyPr wrap="square" rtlCol="0">
            <a:spAutoFit/>
          </a:bodyPr>
          <a:lstStyle/>
          <a:p>
            <a:r>
              <a:rPr lang="en-GB" dirty="0" smtClean="0"/>
              <a:t>Create model counts map for a given model.</a:t>
            </a:r>
          </a:p>
          <a:p>
            <a:pPr marL="285750" indent="-285750">
              <a:buFont typeface="Arial"/>
              <a:buChar char="•"/>
            </a:pPr>
            <a:r>
              <a:rPr lang="en-GB" dirty="0" smtClean="0"/>
              <a:t>Works on individual FITS files and observation definition XML files.</a:t>
            </a:r>
          </a:p>
          <a:p>
            <a:pPr marL="285750" indent="-285750">
              <a:buFont typeface="Arial"/>
              <a:buChar char="•"/>
            </a:pPr>
            <a:r>
              <a:rPr lang="fr-FR" dirty="0" err="1" smtClean="0"/>
              <a:t>Specifying</a:t>
            </a:r>
            <a:r>
              <a:rPr lang="fr-FR" dirty="0" smtClean="0"/>
              <a:t> </a:t>
            </a:r>
            <a:r>
              <a:rPr lang="fr-FR" dirty="0" err="1" smtClean="0"/>
              <a:t>counts</a:t>
            </a:r>
            <a:r>
              <a:rPr lang="fr-FR" dirty="0" smtClean="0"/>
              <a:t> </a:t>
            </a:r>
            <a:r>
              <a:rPr lang="fr-FR" dirty="0" err="1" smtClean="0"/>
              <a:t>map</a:t>
            </a:r>
            <a:r>
              <a:rPr lang="fr-FR" dirty="0" smtClean="0"/>
              <a:t>(s).</a:t>
            </a:r>
            <a:r>
              <a:rPr lang="en-GB" dirty="0" smtClean="0"/>
              <a:t> </a:t>
            </a:r>
          </a:p>
        </p:txBody>
      </p:sp>
      <p:sp>
        <p:nvSpPr>
          <p:cNvPr id="8" name="Rectangle 7"/>
          <p:cNvSpPr/>
          <p:nvPr/>
        </p:nvSpPr>
        <p:spPr>
          <a:xfrm>
            <a:off x="457200" y="1955264"/>
            <a:ext cx="7899400" cy="1200329"/>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en-US" sz="1200" dirty="0">
                <a:latin typeface="Courier"/>
                <a:cs typeface="Courier"/>
              </a:rPr>
              <a:t>$ </a:t>
            </a:r>
            <a:r>
              <a:rPr lang="en-US" sz="1200" dirty="0" err="1">
                <a:latin typeface="Courier"/>
                <a:cs typeface="Courier"/>
              </a:rPr>
              <a:t>ctmodel</a:t>
            </a:r>
            <a:endParaRPr lang="en-US" sz="1200" dirty="0">
              <a:latin typeface="Courier"/>
              <a:cs typeface="Courier"/>
            </a:endParaRPr>
          </a:p>
          <a:p>
            <a:r>
              <a:rPr lang="en-US" sz="1200" dirty="0">
                <a:latin typeface="Courier"/>
                <a:cs typeface="Courier"/>
              </a:rPr>
              <a:t>Input counts map or observation definition file [NONE] </a:t>
            </a:r>
            <a:r>
              <a:rPr lang="en-US" sz="1200" dirty="0" err="1">
                <a:latin typeface="Courier"/>
                <a:cs typeface="Courier"/>
              </a:rPr>
              <a:t>cntmap.fits</a:t>
            </a:r>
            <a:endParaRPr lang="en-US" sz="1200" dirty="0">
              <a:latin typeface="Courier"/>
              <a:cs typeface="Courier"/>
            </a:endParaRPr>
          </a:p>
          <a:p>
            <a:r>
              <a:rPr lang="en-US" sz="1200" dirty="0">
                <a:latin typeface="Courier"/>
                <a:cs typeface="Courier"/>
              </a:rPr>
              <a:t>Output counts map or observation definition file [</a:t>
            </a:r>
            <a:r>
              <a:rPr lang="en-US" sz="1200" dirty="0" err="1">
                <a:latin typeface="Courier"/>
                <a:cs typeface="Courier"/>
              </a:rPr>
              <a:t>modmap.fits</a:t>
            </a:r>
            <a:r>
              <a:rPr lang="en-US" sz="1200" dirty="0">
                <a:latin typeface="Courier"/>
                <a:cs typeface="Courier"/>
              </a:rPr>
              <a:t>] </a:t>
            </a:r>
          </a:p>
          <a:p>
            <a:r>
              <a:rPr lang="en-US" sz="1200" dirty="0">
                <a:latin typeface="Courier"/>
                <a:cs typeface="Courier"/>
              </a:rPr>
              <a:t>Calibration database [$CTOOLS/share/</a:t>
            </a:r>
            <a:r>
              <a:rPr lang="en-US" sz="1200" dirty="0" err="1">
                <a:latin typeface="Courier"/>
                <a:cs typeface="Courier"/>
              </a:rPr>
              <a:t>caldb</a:t>
            </a:r>
            <a:r>
              <a:rPr lang="en-US" sz="1200" dirty="0">
                <a:latin typeface="Courier"/>
                <a:cs typeface="Courier"/>
              </a:rPr>
              <a:t>/data/</a:t>
            </a:r>
            <a:r>
              <a:rPr lang="en-US" sz="1200" dirty="0" err="1">
                <a:latin typeface="Courier"/>
                <a:cs typeface="Courier"/>
              </a:rPr>
              <a:t>cta</a:t>
            </a:r>
            <a:r>
              <a:rPr lang="en-US" sz="1200" dirty="0">
                <a:latin typeface="Courier"/>
                <a:cs typeface="Courier"/>
              </a:rPr>
              <a:t>/dummy] </a:t>
            </a:r>
            <a:r>
              <a:rPr lang="en-US" sz="1200" dirty="0" err="1">
                <a:latin typeface="Courier"/>
                <a:cs typeface="Courier"/>
              </a:rPr>
              <a:t>aar</a:t>
            </a:r>
            <a:endParaRPr lang="en-US" sz="1200" dirty="0">
              <a:latin typeface="Courier"/>
              <a:cs typeface="Courier"/>
            </a:endParaRPr>
          </a:p>
          <a:p>
            <a:r>
              <a:rPr lang="en-US" sz="1200" dirty="0">
                <a:latin typeface="Courier"/>
                <a:cs typeface="Courier"/>
              </a:rPr>
              <a:t>Instrument response function [</a:t>
            </a:r>
            <a:r>
              <a:rPr lang="en-US" sz="1200" dirty="0" err="1">
                <a:latin typeface="Courier"/>
                <a:cs typeface="Courier"/>
              </a:rPr>
              <a:t>cta_dummy_irf</a:t>
            </a:r>
            <a:r>
              <a:rPr lang="en-US" sz="1200" dirty="0">
                <a:latin typeface="Courier"/>
                <a:cs typeface="Courier"/>
              </a:rPr>
              <a:t>] DESY20140105_50h</a:t>
            </a:r>
          </a:p>
          <a:p>
            <a:r>
              <a:rPr lang="en-US" sz="1200" dirty="0">
                <a:latin typeface="Courier"/>
                <a:cs typeface="Courier"/>
              </a:rPr>
              <a:t>Source model [$CTOOLS/share/models/</a:t>
            </a:r>
            <a:r>
              <a:rPr lang="en-US" sz="1200" dirty="0" err="1">
                <a:latin typeface="Courier"/>
                <a:cs typeface="Courier"/>
              </a:rPr>
              <a:t>crab.xml</a:t>
            </a:r>
            <a:r>
              <a:rPr lang="en-US" sz="1200" dirty="0">
                <a:latin typeface="Courier"/>
                <a:cs typeface="Courier"/>
              </a:rPr>
              <a:t>]</a:t>
            </a:r>
            <a:endParaRPr lang="en-GB" sz="1200" dirty="0">
              <a:latin typeface="Courier"/>
              <a:cs typeface="Courier"/>
            </a:endParaRPr>
          </a:p>
        </p:txBody>
      </p:sp>
      <p:sp>
        <p:nvSpPr>
          <p:cNvPr id="9" name="ZoneTexte 8"/>
          <p:cNvSpPr txBox="1"/>
          <p:nvPr/>
        </p:nvSpPr>
        <p:spPr>
          <a:xfrm>
            <a:off x="457200" y="5617170"/>
            <a:ext cx="2413000" cy="646331"/>
          </a:xfrm>
          <a:prstGeom prst="rect">
            <a:avLst/>
          </a:prstGeom>
          <a:noFill/>
        </p:spPr>
        <p:txBody>
          <a:bodyPr wrap="square" rtlCol="0">
            <a:spAutoFit/>
          </a:bodyPr>
          <a:lstStyle/>
          <a:p>
            <a:r>
              <a:rPr lang="en-GB" b="1" dirty="0" smtClean="0"/>
              <a:t>Proposed evolution:</a:t>
            </a:r>
          </a:p>
          <a:p>
            <a:pPr marL="285750" indent="-285750">
              <a:buFont typeface="Arial"/>
              <a:buChar char="•"/>
            </a:pPr>
            <a:r>
              <a:rPr lang="en-GB" dirty="0" smtClean="0"/>
              <a:t>None.</a:t>
            </a:r>
          </a:p>
        </p:txBody>
      </p:sp>
      <p:pic>
        <p:nvPicPr>
          <p:cNvPr id="5" name="Image 4"/>
          <p:cNvPicPr>
            <a:picLocks noChangeAspect="1"/>
          </p:cNvPicPr>
          <p:nvPr/>
        </p:nvPicPr>
        <p:blipFill>
          <a:blip r:embed="rId2"/>
          <a:stretch>
            <a:fillRect/>
          </a:stretch>
        </p:blipFill>
        <p:spPr>
          <a:xfrm>
            <a:off x="457200" y="3257193"/>
            <a:ext cx="1980799" cy="2000607"/>
          </a:xfrm>
          <a:prstGeom prst="rect">
            <a:avLst/>
          </a:prstGeom>
        </p:spPr>
      </p:pic>
      <p:pic>
        <p:nvPicPr>
          <p:cNvPr id="6" name="Image 5"/>
          <p:cNvPicPr>
            <a:picLocks noChangeAspect="1"/>
          </p:cNvPicPr>
          <p:nvPr/>
        </p:nvPicPr>
        <p:blipFill>
          <a:blip r:embed="rId3"/>
          <a:stretch>
            <a:fillRect/>
          </a:stretch>
        </p:blipFill>
        <p:spPr>
          <a:xfrm>
            <a:off x="3124200" y="3257193"/>
            <a:ext cx="2019300" cy="1999307"/>
          </a:xfrm>
          <a:prstGeom prst="rect">
            <a:avLst/>
          </a:prstGeom>
        </p:spPr>
      </p:pic>
      <p:sp>
        <p:nvSpPr>
          <p:cNvPr id="10" name="ZoneTexte 9"/>
          <p:cNvSpPr txBox="1"/>
          <p:nvPr/>
        </p:nvSpPr>
        <p:spPr>
          <a:xfrm>
            <a:off x="787400" y="5209738"/>
            <a:ext cx="1249060" cy="369332"/>
          </a:xfrm>
          <a:prstGeom prst="rect">
            <a:avLst/>
          </a:prstGeom>
          <a:noFill/>
        </p:spPr>
        <p:txBody>
          <a:bodyPr wrap="none" rtlCol="0">
            <a:spAutoFit/>
          </a:bodyPr>
          <a:lstStyle/>
          <a:p>
            <a:r>
              <a:rPr lang="fr-FR" dirty="0"/>
              <a:t>c</a:t>
            </a:r>
            <a:r>
              <a:rPr lang="en-GB" dirty="0" err="1" smtClean="0"/>
              <a:t>ntmap.fits</a:t>
            </a:r>
            <a:endParaRPr lang="en-GB" dirty="0"/>
          </a:p>
        </p:txBody>
      </p:sp>
      <p:sp>
        <p:nvSpPr>
          <p:cNvPr id="13" name="ZoneTexte 12"/>
          <p:cNvSpPr txBox="1"/>
          <p:nvPr/>
        </p:nvSpPr>
        <p:spPr>
          <a:xfrm>
            <a:off x="3467100" y="5209738"/>
            <a:ext cx="1377300" cy="369332"/>
          </a:xfrm>
          <a:prstGeom prst="rect">
            <a:avLst/>
          </a:prstGeom>
          <a:noFill/>
        </p:spPr>
        <p:txBody>
          <a:bodyPr wrap="none" rtlCol="0">
            <a:spAutoFit/>
          </a:bodyPr>
          <a:lstStyle/>
          <a:p>
            <a:r>
              <a:rPr lang="fr-FR" dirty="0" err="1" smtClean="0"/>
              <a:t>mod</a:t>
            </a:r>
            <a:r>
              <a:rPr lang="en-GB" dirty="0" err="1" smtClean="0"/>
              <a:t>map.fits</a:t>
            </a:r>
            <a:endParaRPr lang="en-GB" dirty="0"/>
          </a:p>
        </p:txBody>
      </p:sp>
    </p:spTree>
    <p:extLst>
      <p:ext uri="{BB962C8B-B14F-4D97-AF65-F5344CB8AC3E}">
        <p14:creationId xmlns:p14="http://schemas.microsoft.com/office/powerpoint/2010/main" val="353739290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err="1" smtClean="0">
                <a:solidFill>
                  <a:schemeClr val="tx2">
                    <a:lumMod val="60000"/>
                    <a:lumOff val="40000"/>
                  </a:schemeClr>
                </a:solidFill>
              </a:rPr>
              <a:t>ctskymap</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53</a:t>
            </a:fld>
            <a:endParaRPr lang="fr-FR" dirty="0"/>
          </a:p>
        </p:txBody>
      </p:sp>
      <p:sp>
        <p:nvSpPr>
          <p:cNvPr id="7" name="ZoneTexte 6"/>
          <p:cNvSpPr txBox="1"/>
          <p:nvPr/>
        </p:nvSpPr>
        <p:spPr>
          <a:xfrm>
            <a:off x="355600" y="863600"/>
            <a:ext cx="8420100" cy="1200329"/>
          </a:xfrm>
          <a:prstGeom prst="rect">
            <a:avLst/>
          </a:prstGeom>
          <a:noFill/>
        </p:spPr>
        <p:txBody>
          <a:bodyPr wrap="square" rtlCol="0">
            <a:spAutoFit/>
          </a:bodyPr>
          <a:lstStyle/>
          <a:p>
            <a:r>
              <a:rPr lang="en-GB" dirty="0" smtClean="0"/>
              <a:t>Bin CTA events into 2D sky map (RA/GLON, DEC/GLAT).</a:t>
            </a:r>
          </a:p>
          <a:p>
            <a:pPr marL="285750" indent="-285750">
              <a:buFont typeface="Arial"/>
              <a:buChar char="•"/>
            </a:pPr>
            <a:r>
              <a:rPr lang="en-GB" dirty="0" smtClean="0"/>
              <a:t>Basically 2D version of </a:t>
            </a:r>
            <a:r>
              <a:rPr lang="en-GB" dirty="0" err="1" smtClean="0"/>
              <a:t>ctbin</a:t>
            </a:r>
            <a:r>
              <a:rPr lang="en-GB" dirty="0" smtClean="0"/>
              <a:t>.</a:t>
            </a:r>
          </a:p>
          <a:p>
            <a:pPr marL="285750" indent="-285750">
              <a:buFont typeface="Arial"/>
              <a:buChar char="•"/>
            </a:pPr>
            <a:r>
              <a:rPr lang="en-GB" dirty="0" smtClean="0"/>
              <a:t>Works on individual FITS files only.</a:t>
            </a:r>
          </a:p>
          <a:p>
            <a:pPr marL="285750" indent="-285750">
              <a:buFont typeface="Arial"/>
              <a:buChar char="•"/>
            </a:pPr>
            <a:r>
              <a:rPr lang="fr-FR" dirty="0" err="1" smtClean="0"/>
              <a:t>Coordinate</a:t>
            </a:r>
            <a:r>
              <a:rPr lang="fr-FR" dirty="0" smtClean="0"/>
              <a:t> system rotation (</a:t>
            </a:r>
            <a:r>
              <a:rPr lang="fr-FR" dirty="0" err="1" smtClean="0"/>
              <a:t>axisrot</a:t>
            </a:r>
            <a:r>
              <a:rPr lang="fr-FR" dirty="0" smtClean="0"/>
              <a:t>) not </a:t>
            </a:r>
            <a:r>
              <a:rPr lang="fr-FR" dirty="0" err="1" smtClean="0"/>
              <a:t>yet</a:t>
            </a:r>
            <a:r>
              <a:rPr lang="fr-FR" dirty="0" smtClean="0"/>
              <a:t> </a:t>
            </a:r>
            <a:r>
              <a:rPr lang="fr-FR" dirty="0" err="1" smtClean="0"/>
              <a:t>implemented</a:t>
            </a:r>
            <a:r>
              <a:rPr lang="fr-FR" dirty="0" smtClean="0"/>
              <a:t>.</a:t>
            </a:r>
            <a:r>
              <a:rPr lang="en-GB" dirty="0" smtClean="0"/>
              <a:t> </a:t>
            </a:r>
          </a:p>
        </p:txBody>
      </p:sp>
      <p:sp>
        <p:nvSpPr>
          <p:cNvPr id="8" name="Rectangle 7"/>
          <p:cNvSpPr/>
          <p:nvPr/>
        </p:nvSpPr>
        <p:spPr>
          <a:xfrm>
            <a:off x="457200" y="2183864"/>
            <a:ext cx="7899400" cy="2308324"/>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en-US" sz="1200" dirty="0">
                <a:latin typeface="Courier"/>
                <a:cs typeface="Courier"/>
              </a:rPr>
              <a:t>$ </a:t>
            </a:r>
            <a:r>
              <a:rPr lang="en-US" sz="1200" dirty="0" err="1">
                <a:latin typeface="Courier"/>
                <a:cs typeface="Courier"/>
              </a:rPr>
              <a:t>ctskymap</a:t>
            </a:r>
            <a:endParaRPr lang="en-US" sz="1200" dirty="0">
              <a:latin typeface="Courier"/>
              <a:cs typeface="Courier"/>
            </a:endParaRPr>
          </a:p>
          <a:p>
            <a:r>
              <a:rPr lang="en-US" sz="1200" dirty="0">
                <a:latin typeface="Courier"/>
                <a:cs typeface="Courier"/>
              </a:rPr>
              <a:t>Output file name [</a:t>
            </a:r>
            <a:r>
              <a:rPr lang="en-US" sz="1200" dirty="0" err="1">
                <a:latin typeface="Courier"/>
                <a:cs typeface="Courier"/>
              </a:rPr>
              <a:t>skymap.fits</a:t>
            </a:r>
            <a:r>
              <a:rPr lang="en-US" sz="1200" dirty="0">
                <a:latin typeface="Courier"/>
                <a:cs typeface="Courier"/>
              </a:rPr>
              <a:t>] </a:t>
            </a:r>
          </a:p>
          <a:p>
            <a:r>
              <a:rPr lang="en-US" sz="1200" dirty="0">
                <a:latin typeface="Courier"/>
                <a:cs typeface="Courier"/>
              </a:rPr>
              <a:t>Event data file name [</a:t>
            </a:r>
            <a:r>
              <a:rPr lang="en-US" sz="1200" dirty="0" err="1">
                <a:latin typeface="Courier"/>
                <a:cs typeface="Courier"/>
              </a:rPr>
              <a:t>events.fits</a:t>
            </a:r>
            <a:r>
              <a:rPr lang="en-US" sz="1200" dirty="0">
                <a:latin typeface="Courier"/>
                <a:cs typeface="Courier"/>
              </a:rPr>
              <a:t>] </a:t>
            </a:r>
          </a:p>
          <a:p>
            <a:r>
              <a:rPr lang="en-US" sz="1200" dirty="0">
                <a:latin typeface="Courier"/>
                <a:cs typeface="Courier"/>
              </a:rPr>
              <a:t>First coordinate of image center in degrees (RA or galactic l) [83.63] </a:t>
            </a:r>
          </a:p>
          <a:p>
            <a:r>
              <a:rPr lang="en-US" sz="1200" dirty="0">
                <a:latin typeface="Courier"/>
                <a:cs typeface="Courier"/>
              </a:rPr>
              <a:t>Second coordinate of image center in degrees (DEC or galactic b) [22.01] </a:t>
            </a:r>
          </a:p>
          <a:p>
            <a:r>
              <a:rPr lang="en-US" sz="1200" dirty="0">
                <a:latin typeface="Courier"/>
                <a:cs typeface="Courier"/>
              </a:rPr>
              <a:t>Minimum energy in </a:t>
            </a:r>
            <a:r>
              <a:rPr lang="en-US" sz="1200" dirty="0" err="1">
                <a:latin typeface="Courier"/>
                <a:cs typeface="Courier"/>
              </a:rPr>
              <a:t>TeV</a:t>
            </a:r>
            <a:r>
              <a:rPr lang="en-US" sz="1200" dirty="0">
                <a:latin typeface="Courier"/>
                <a:cs typeface="Courier"/>
              </a:rPr>
              <a:t> [0.1] </a:t>
            </a:r>
          </a:p>
          <a:p>
            <a:r>
              <a:rPr lang="en-US" sz="1200" dirty="0">
                <a:latin typeface="Courier"/>
                <a:cs typeface="Courier"/>
              </a:rPr>
              <a:t>Maximum energy in </a:t>
            </a:r>
            <a:r>
              <a:rPr lang="en-US" sz="1200" dirty="0" err="1">
                <a:latin typeface="Courier"/>
                <a:cs typeface="Courier"/>
              </a:rPr>
              <a:t>TeV</a:t>
            </a:r>
            <a:r>
              <a:rPr lang="en-US" sz="1200" dirty="0">
                <a:latin typeface="Courier"/>
                <a:cs typeface="Courier"/>
              </a:rPr>
              <a:t> [100.0] </a:t>
            </a:r>
          </a:p>
          <a:p>
            <a:r>
              <a:rPr lang="en-US" sz="1200" dirty="0">
                <a:latin typeface="Courier"/>
                <a:cs typeface="Courier"/>
              </a:rPr>
              <a:t>Projection method e.g. AIT|AZP|CAR|MER|STG|TAN (AIT|AZP|CAR|MER|STG|TAN) [CAR] </a:t>
            </a:r>
          </a:p>
          <a:p>
            <a:r>
              <a:rPr lang="en-US" sz="1200" dirty="0">
                <a:latin typeface="Courier"/>
                <a:cs typeface="Courier"/>
              </a:rPr>
              <a:t>Coordinate system (CEL - celestial, GAL - galactic) (CEL|GAL) [CEL] </a:t>
            </a:r>
          </a:p>
          <a:p>
            <a:r>
              <a:rPr lang="en-US" sz="1200" dirty="0">
                <a:latin typeface="Courier"/>
                <a:cs typeface="Courier"/>
              </a:rPr>
              <a:t>Image scale (in degrees/pixel) [0.02] </a:t>
            </a:r>
          </a:p>
          <a:p>
            <a:r>
              <a:rPr lang="en-US" sz="1200" dirty="0">
                <a:latin typeface="Courier"/>
                <a:cs typeface="Courier"/>
              </a:rPr>
              <a:t>Size of the X axis in pixels [200] </a:t>
            </a:r>
          </a:p>
          <a:p>
            <a:r>
              <a:rPr lang="en-US" sz="1200" dirty="0">
                <a:latin typeface="Courier"/>
                <a:cs typeface="Courier"/>
              </a:rPr>
              <a:t>Size of the Y axis in pixels [200]</a:t>
            </a:r>
            <a:endParaRPr lang="en-GB" sz="1200" dirty="0">
              <a:latin typeface="Courier"/>
              <a:cs typeface="Courier"/>
            </a:endParaRPr>
          </a:p>
        </p:txBody>
      </p:sp>
      <p:sp>
        <p:nvSpPr>
          <p:cNvPr id="9" name="ZoneTexte 8"/>
          <p:cNvSpPr txBox="1"/>
          <p:nvPr/>
        </p:nvSpPr>
        <p:spPr>
          <a:xfrm>
            <a:off x="457200" y="4572158"/>
            <a:ext cx="7899400" cy="1477328"/>
          </a:xfrm>
          <a:prstGeom prst="rect">
            <a:avLst/>
          </a:prstGeom>
          <a:noFill/>
        </p:spPr>
        <p:txBody>
          <a:bodyPr wrap="square" rtlCol="0">
            <a:spAutoFit/>
          </a:bodyPr>
          <a:lstStyle/>
          <a:p>
            <a:r>
              <a:rPr lang="en-GB" b="1" dirty="0" smtClean="0"/>
              <a:t>Proposed evolution:</a:t>
            </a:r>
          </a:p>
          <a:p>
            <a:pPr marL="285750" indent="-285750">
              <a:buFont typeface="Arial"/>
              <a:buChar char="•"/>
            </a:pPr>
            <a:r>
              <a:rPr lang="en-GB" dirty="0" smtClean="0"/>
              <a:t>Combination of several event lists into single map.</a:t>
            </a:r>
          </a:p>
          <a:p>
            <a:pPr marL="285750" indent="-285750">
              <a:buFont typeface="Arial"/>
              <a:buChar char="•"/>
            </a:pPr>
            <a:r>
              <a:rPr lang="en-GB" dirty="0" smtClean="0"/>
              <a:t>Implement imaging algorithms (e.g. ring background, template background, </a:t>
            </a:r>
            <a:r>
              <a:rPr lang="fr-FR" dirty="0" smtClean="0"/>
              <a:t>…)</a:t>
            </a:r>
          </a:p>
          <a:p>
            <a:pPr marL="285750" indent="-285750">
              <a:buFont typeface="Arial"/>
              <a:buChar char="•"/>
            </a:pPr>
            <a:r>
              <a:rPr lang="en-GB" dirty="0"/>
              <a:t>Implement all WCS projections (</a:t>
            </a:r>
            <a:r>
              <a:rPr lang="en-GB" dirty="0" err="1"/>
              <a:t>GammaLib</a:t>
            </a:r>
            <a:r>
              <a:rPr lang="en-GB" dirty="0"/>
              <a:t>).</a:t>
            </a:r>
          </a:p>
          <a:p>
            <a:pPr marL="285750" indent="-285750">
              <a:buFont typeface="Arial"/>
              <a:buChar char="•"/>
            </a:pPr>
            <a:r>
              <a:rPr lang="en-GB" dirty="0"/>
              <a:t>Implement </a:t>
            </a:r>
            <a:r>
              <a:rPr lang="en-GB" dirty="0" err="1"/>
              <a:t>HealPix</a:t>
            </a:r>
            <a:r>
              <a:rPr lang="en-GB" dirty="0" smtClean="0"/>
              <a:t>?</a:t>
            </a:r>
            <a:endParaRPr lang="en-GB" dirty="0"/>
          </a:p>
        </p:txBody>
      </p:sp>
    </p:spTree>
    <p:extLst>
      <p:ext uri="{BB962C8B-B14F-4D97-AF65-F5344CB8AC3E}">
        <p14:creationId xmlns:p14="http://schemas.microsoft.com/office/powerpoint/2010/main" val="20282461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57200" y="2674938"/>
            <a:ext cx="8229600" cy="1143000"/>
          </a:xfrm>
        </p:spPr>
        <p:txBody>
          <a:bodyPr>
            <a:normAutofit/>
          </a:bodyPr>
          <a:lstStyle/>
          <a:p>
            <a:pPr marL="342900" indent="-342900"/>
            <a:r>
              <a:rPr lang="en-GB" sz="2800" b="1" dirty="0"/>
              <a:t>4</a:t>
            </a:r>
            <a:r>
              <a:rPr lang="en-GB" sz="2800" b="1" dirty="0" smtClean="0"/>
              <a:t>. </a:t>
            </a:r>
            <a:r>
              <a:rPr lang="en-GB" sz="2800" b="1" dirty="0"/>
              <a:t>Goals of this </a:t>
            </a:r>
            <a:r>
              <a:rPr lang="en-GB" sz="2800" b="1" dirty="0" smtClean="0"/>
              <a:t>sprint</a:t>
            </a:r>
            <a:endParaRPr lang="en-GB" sz="2800" b="1" dirty="0"/>
          </a:p>
        </p:txBody>
      </p:sp>
      <p:sp>
        <p:nvSpPr>
          <p:cNvPr id="2" name="Espace réservé de la date 1"/>
          <p:cNvSpPr>
            <a:spLocks noGrp="1"/>
          </p:cNvSpPr>
          <p:nvPr>
            <p:ph type="dt" sz="half" idx="10"/>
          </p:nvPr>
        </p:nvSpPr>
        <p:spPr/>
        <p:txBody>
          <a:bodyPr/>
          <a:lstStyle/>
          <a:p>
            <a:r>
              <a:rPr lang="fr-FR" smtClean="0"/>
              <a:t>7-11 July 2014</a:t>
            </a:r>
            <a:endParaRPr lang="fr-FR"/>
          </a:p>
        </p:txBody>
      </p:sp>
      <p:sp>
        <p:nvSpPr>
          <p:cNvPr id="3" name="Espace réservé du pied de page 2"/>
          <p:cNvSpPr>
            <a:spLocks noGrp="1"/>
          </p:cNvSpPr>
          <p:nvPr>
            <p:ph type="ftr" sz="quarter" idx="11"/>
          </p:nvPr>
        </p:nvSpPr>
        <p:spPr/>
        <p:txBody>
          <a:bodyPr/>
          <a:lstStyle/>
          <a:p>
            <a:r>
              <a:rPr lang="en-US" smtClean="0"/>
              <a:t>3nd ctools and gammalib coding sprint (Jürgen Knödlseder)</a:t>
            </a:r>
            <a:endParaRPr lang="fr-FR"/>
          </a:p>
        </p:txBody>
      </p:sp>
      <p:sp>
        <p:nvSpPr>
          <p:cNvPr id="4" name="Espace réservé du numéro de diapositive 3"/>
          <p:cNvSpPr>
            <a:spLocks noGrp="1"/>
          </p:cNvSpPr>
          <p:nvPr>
            <p:ph type="sldNum" sz="quarter" idx="12"/>
          </p:nvPr>
        </p:nvSpPr>
        <p:spPr/>
        <p:txBody>
          <a:bodyPr/>
          <a:lstStyle/>
          <a:p>
            <a:fld id="{72EB9ABC-63D6-4D4A-90E7-A30DACECB975}" type="slidenum">
              <a:rPr lang="fr-FR" smtClean="0"/>
              <a:t>54</a:t>
            </a:fld>
            <a:endParaRPr lang="fr-FR"/>
          </a:p>
        </p:txBody>
      </p:sp>
    </p:spTree>
    <p:extLst>
      <p:ext uri="{BB962C8B-B14F-4D97-AF65-F5344CB8AC3E}">
        <p14:creationId xmlns:p14="http://schemas.microsoft.com/office/powerpoint/2010/main" val="33226092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Goals of </a:t>
            </a:r>
            <a:r>
              <a:rPr lang="fr-FR" sz="3600" b="1" dirty="0" err="1" smtClean="0">
                <a:solidFill>
                  <a:schemeClr val="tx2">
                    <a:lumMod val="60000"/>
                    <a:lumOff val="40000"/>
                  </a:schemeClr>
                </a:solidFill>
              </a:rPr>
              <a:t>this</a:t>
            </a:r>
            <a:r>
              <a:rPr lang="fr-FR" sz="3600" b="1" dirty="0" smtClean="0">
                <a:solidFill>
                  <a:schemeClr val="tx2">
                    <a:lumMod val="60000"/>
                    <a:lumOff val="40000"/>
                  </a:schemeClr>
                </a:solidFill>
              </a:rPr>
              <a:t> sprint</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55</a:t>
            </a:fld>
            <a:endParaRPr lang="fr-FR" dirty="0"/>
          </a:p>
        </p:txBody>
      </p:sp>
      <p:pic>
        <p:nvPicPr>
          <p:cNvPr id="7" name="Image 6"/>
          <p:cNvPicPr>
            <a:picLocks noChangeAspect="1"/>
          </p:cNvPicPr>
          <p:nvPr/>
        </p:nvPicPr>
        <p:blipFill>
          <a:blip r:embed="rId2"/>
          <a:stretch>
            <a:fillRect/>
          </a:stretch>
        </p:blipFill>
        <p:spPr>
          <a:xfrm>
            <a:off x="1658273" y="673100"/>
            <a:ext cx="5814107" cy="5694147"/>
          </a:xfrm>
          <a:prstGeom prst="rect">
            <a:avLst/>
          </a:prstGeom>
        </p:spPr>
      </p:pic>
    </p:spTree>
    <p:extLst>
      <p:ext uri="{BB962C8B-B14F-4D97-AF65-F5344CB8AC3E}">
        <p14:creationId xmlns:p14="http://schemas.microsoft.com/office/powerpoint/2010/main" val="234378943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fr-FR" sz="3600" b="1" dirty="0" smtClean="0">
                <a:solidFill>
                  <a:schemeClr val="tx2">
                    <a:lumMod val="60000"/>
                    <a:lumOff val="40000"/>
                  </a:schemeClr>
                </a:solidFill>
              </a:rPr>
              <a:t>Agenda</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56</a:t>
            </a:fld>
            <a:endParaRPr lang="fr-FR" dirty="0"/>
          </a:p>
        </p:txBody>
      </p:sp>
      <p:pic>
        <p:nvPicPr>
          <p:cNvPr id="4" name="Image 3"/>
          <p:cNvPicPr>
            <a:picLocks noChangeAspect="1"/>
          </p:cNvPicPr>
          <p:nvPr/>
        </p:nvPicPr>
        <p:blipFill>
          <a:blip r:embed="rId2"/>
          <a:stretch>
            <a:fillRect/>
          </a:stretch>
        </p:blipFill>
        <p:spPr>
          <a:xfrm>
            <a:off x="812800" y="739294"/>
            <a:ext cx="7531100" cy="5546483"/>
          </a:xfrm>
          <a:prstGeom prst="rect">
            <a:avLst/>
          </a:prstGeom>
        </p:spPr>
      </p:pic>
    </p:spTree>
    <p:extLst>
      <p:ext uri="{BB962C8B-B14F-4D97-AF65-F5344CB8AC3E}">
        <p14:creationId xmlns:p14="http://schemas.microsoft.com/office/powerpoint/2010/main" val="521019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en-US" sz="3600" b="1" dirty="0" smtClean="0">
                <a:solidFill>
                  <a:schemeClr val="tx2">
                    <a:lumMod val="60000"/>
                    <a:lumOff val="40000"/>
                  </a:schemeClr>
                </a:solidFill>
              </a:rPr>
              <a:t>It’s all C++ classes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6</a:t>
            </a:fld>
            <a:endParaRPr lang="fr-FR" dirty="0"/>
          </a:p>
        </p:txBody>
      </p:sp>
      <p:pic>
        <p:nvPicPr>
          <p:cNvPr id="7" name="Image 6"/>
          <p:cNvPicPr>
            <a:picLocks noChangeAspect="1"/>
          </p:cNvPicPr>
          <p:nvPr/>
        </p:nvPicPr>
        <p:blipFill>
          <a:blip r:embed="rId2"/>
          <a:stretch>
            <a:fillRect/>
          </a:stretch>
        </p:blipFill>
        <p:spPr>
          <a:xfrm>
            <a:off x="317500" y="863599"/>
            <a:ext cx="3962400" cy="529423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3"/>
          <a:stretch>
            <a:fillRect/>
          </a:stretch>
        </p:blipFill>
        <p:spPr>
          <a:xfrm>
            <a:off x="4513908" y="863599"/>
            <a:ext cx="4363391"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3664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744057"/>
          </a:xfrm>
        </p:spPr>
        <p:txBody>
          <a:bodyPr>
            <a:noAutofit/>
          </a:bodyPr>
          <a:lstStyle/>
          <a:p>
            <a:r>
              <a:rPr lang="en-US" sz="3200" b="1" dirty="0" smtClean="0">
                <a:solidFill>
                  <a:schemeClr val="tx2">
                    <a:lumMod val="60000"/>
                    <a:lumOff val="40000"/>
                  </a:schemeClr>
                </a:solidFill>
              </a:rPr>
              <a:t>Abstract C++ classes for abstract interfaces</a:t>
            </a:r>
            <a:endParaRPr lang="en-US" sz="32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7</a:t>
            </a:fld>
            <a:endParaRPr lang="fr-FR" dirty="0"/>
          </a:p>
        </p:txBody>
      </p:sp>
      <p:pic>
        <p:nvPicPr>
          <p:cNvPr id="5" name="Image 4"/>
          <p:cNvPicPr>
            <a:picLocks noChangeAspect="1"/>
          </p:cNvPicPr>
          <p:nvPr/>
        </p:nvPicPr>
        <p:blipFill>
          <a:blip r:embed="rId2"/>
          <a:stretch>
            <a:fillRect/>
          </a:stretch>
        </p:blipFill>
        <p:spPr>
          <a:xfrm>
            <a:off x="1054100" y="927100"/>
            <a:ext cx="7035800" cy="499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3030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A </a:t>
            </a:r>
            <a:r>
              <a:rPr lang="en-US" sz="3600" b="1" i="1" dirty="0" err="1" smtClean="0">
                <a:solidFill>
                  <a:schemeClr val="tx2">
                    <a:lumMod val="60000"/>
                    <a:lumOff val="40000"/>
                  </a:schemeClr>
                </a:solidFill>
              </a:rPr>
              <a:t>ctool</a:t>
            </a:r>
            <a:r>
              <a:rPr lang="en-US" sz="3600" b="1" dirty="0">
                <a:solidFill>
                  <a:schemeClr val="tx2">
                    <a:lumMod val="60000"/>
                    <a:lumOff val="40000"/>
                  </a:schemeClr>
                </a:solidFill>
              </a:rPr>
              <a:t> </a:t>
            </a:r>
            <a:r>
              <a:rPr lang="en-US" sz="3600" b="1" dirty="0" smtClean="0">
                <a:solidFill>
                  <a:schemeClr val="tx2">
                    <a:lumMod val="60000"/>
                    <a:lumOff val="40000"/>
                  </a:schemeClr>
                </a:solidFill>
              </a:rPr>
              <a:t>is an executable and a class</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8</a:t>
            </a:fld>
            <a:endParaRPr lang="fr-FR" dirty="0"/>
          </a:p>
        </p:txBody>
      </p:sp>
      <p:pic>
        <p:nvPicPr>
          <p:cNvPr id="6" name="Image 5"/>
          <p:cNvPicPr>
            <a:picLocks noChangeAspect="1"/>
          </p:cNvPicPr>
          <p:nvPr/>
        </p:nvPicPr>
        <p:blipFill>
          <a:blip r:embed="rId2"/>
          <a:stretch>
            <a:fillRect/>
          </a:stretch>
        </p:blipFill>
        <p:spPr>
          <a:xfrm>
            <a:off x="4862894" y="678490"/>
            <a:ext cx="4198556" cy="378190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3"/>
          <a:stretch>
            <a:fillRect/>
          </a:stretch>
        </p:blipFill>
        <p:spPr>
          <a:xfrm>
            <a:off x="457200" y="891695"/>
            <a:ext cx="3441700" cy="2911408"/>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444500" y="3783506"/>
            <a:ext cx="2169622" cy="369332"/>
          </a:xfrm>
          <a:prstGeom prst="rect">
            <a:avLst/>
          </a:prstGeom>
          <a:noFill/>
        </p:spPr>
        <p:txBody>
          <a:bodyPr wrap="none" rtlCol="0">
            <a:spAutoFit/>
          </a:bodyPr>
          <a:lstStyle/>
          <a:p>
            <a:r>
              <a:rPr lang="fr-FR" dirty="0" smtClean="0"/>
              <a:t>c</a:t>
            </a:r>
            <a:r>
              <a:rPr lang="en-GB" dirty="0" err="1" smtClean="0"/>
              <a:t>tlike</a:t>
            </a:r>
            <a:r>
              <a:rPr lang="en-GB" dirty="0" smtClean="0"/>
              <a:t> is a C++ class </a:t>
            </a:r>
            <a:r>
              <a:rPr lang="fr-FR" dirty="0" smtClean="0"/>
              <a:t>…</a:t>
            </a:r>
            <a:endParaRPr lang="en-GB" dirty="0"/>
          </a:p>
        </p:txBody>
      </p:sp>
      <p:sp>
        <p:nvSpPr>
          <p:cNvPr id="11" name="ZoneTexte 10"/>
          <p:cNvSpPr txBox="1"/>
          <p:nvPr/>
        </p:nvSpPr>
        <p:spPr>
          <a:xfrm>
            <a:off x="5543338" y="4453842"/>
            <a:ext cx="3572425" cy="923330"/>
          </a:xfrm>
          <a:prstGeom prst="rect">
            <a:avLst/>
          </a:prstGeom>
          <a:noFill/>
        </p:spPr>
        <p:txBody>
          <a:bodyPr wrap="none" rtlCol="0">
            <a:spAutoFit/>
          </a:bodyPr>
          <a:lstStyle/>
          <a:p>
            <a:pPr algn="r"/>
            <a:r>
              <a:rPr lang="en-GB" dirty="0" smtClean="0"/>
              <a:t>… or as a C++ class in a C++ program</a:t>
            </a:r>
            <a:br>
              <a:rPr lang="en-GB" dirty="0" smtClean="0"/>
            </a:br>
            <a:r>
              <a:rPr lang="en-GB" dirty="0" smtClean="0"/>
              <a:t>(used to build the </a:t>
            </a:r>
            <a:r>
              <a:rPr lang="en-GB" dirty="0" err="1" smtClean="0"/>
              <a:t>ctlike</a:t>
            </a:r>
            <a:r>
              <a:rPr lang="en-GB" dirty="0" smtClean="0"/>
              <a:t/>
            </a:r>
            <a:br>
              <a:rPr lang="en-GB" dirty="0" smtClean="0"/>
            </a:br>
            <a:r>
              <a:rPr lang="en-GB" dirty="0" smtClean="0"/>
              <a:t> executable)</a:t>
            </a:r>
          </a:p>
        </p:txBody>
      </p:sp>
      <p:pic>
        <p:nvPicPr>
          <p:cNvPr id="9" name="Image 8"/>
          <p:cNvPicPr>
            <a:picLocks noChangeAspect="1"/>
          </p:cNvPicPr>
          <p:nvPr/>
        </p:nvPicPr>
        <p:blipFill>
          <a:blip r:embed="rId4"/>
          <a:stretch>
            <a:fillRect/>
          </a:stretch>
        </p:blipFill>
        <p:spPr>
          <a:xfrm>
            <a:off x="457200" y="4926713"/>
            <a:ext cx="5803900" cy="1429637"/>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419100" y="4570081"/>
            <a:ext cx="4752623" cy="369332"/>
          </a:xfrm>
          <a:prstGeom prst="rect">
            <a:avLst/>
          </a:prstGeom>
          <a:noFill/>
        </p:spPr>
        <p:txBody>
          <a:bodyPr wrap="none" rtlCol="0">
            <a:spAutoFit/>
          </a:bodyPr>
          <a:lstStyle/>
          <a:p>
            <a:r>
              <a:rPr lang="fr-FR" dirty="0" smtClean="0"/>
              <a:t>… </a:t>
            </a:r>
            <a:r>
              <a:rPr lang="fr-FR" dirty="0" err="1" smtClean="0"/>
              <a:t>that</a:t>
            </a:r>
            <a:r>
              <a:rPr lang="fr-FR" dirty="0" smtClean="0"/>
              <a:t> </a:t>
            </a:r>
            <a:r>
              <a:rPr lang="en-GB" dirty="0"/>
              <a:t>c</a:t>
            </a:r>
            <a:r>
              <a:rPr lang="en-GB" dirty="0" smtClean="0"/>
              <a:t>an be used as a Python class in a script </a:t>
            </a:r>
            <a:r>
              <a:rPr lang="fr-FR" dirty="0" smtClean="0"/>
              <a:t>…</a:t>
            </a:r>
            <a:endParaRPr lang="en-GB" dirty="0" smtClean="0"/>
          </a:p>
        </p:txBody>
      </p:sp>
    </p:spTree>
    <p:extLst>
      <p:ext uri="{BB962C8B-B14F-4D97-AF65-F5344CB8AC3E}">
        <p14:creationId xmlns:p14="http://schemas.microsoft.com/office/powerpoint/2010/main" val="223971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38"/>
            <a:ext cx="9144000" cy="744057"/>
          </a:xfrm>
        </p:spPr>
        <p:txBody>
          <a:bodyPr>
            <a:noAutofit/>
          </a:bodyPr>
          <a:lstStyle/>
          <a:p>
            <a:r>
              <a:rPr lang="en-US" sz="3600" b="1" dirty="0" smtClean="0">
                <a:solidFill>
                  <a:schemeClr val="tx2">
                    <a:lumMod val="60000"/>
                    <a:lumOff val="40000"/>
                  </a:schemeClr>
                </a:solidFill>
              </a:rPr>
              <a:t>Running a </a:t>
            </a:r>
            <a:r>
              <a:rPr lang="en-US" sz="3600" b="1" i="1" dirty="0" err="1" smtClean="0">
                <a:solidFill>
                  <a:schemeClr val="tx2">
                    <a:lumMod val="60000"/>
                    <a:lumOff val="40000"/>
                  </a:schemeClr>
                </a:solidFill>
              </a:rPr>
              <a:t>ctool</a:t>
            </a:r>
            <a:r>
              <a:rPr lang="en-US" sz="3600" b="1" dirty="0">
                <a:solidFill>
                  <a:schemeClr val="tx2">
                    <a:lumMod val="60000"/>
                    <a:lumOff val="40000"/>
                  </a:schemeClr>
                </a:solidFill>
              </a:rPr>
              <a:t> </a:t>
            </a:r>
            <a:r>
              <a:rPr lang="en-US" sz="3600" b="1" dirty="0" smtClean="0">
                <a:solidFill>
                  <a:schemeClr val="tx2">
                    <a:lumMod val="60000"/>
                    <a:lumOff val="40000"/>
                  </a:schemeClr>
                </a:solidFill>
              </a:rPr>
              <a:t>executable</a:t>
            </a:r>
            <a:endParaRPr lang="en-US" sz="3600" b="1" dirty="0">
              <a:solidFill>
                <a:schemeClr val="tx2">
                  <a:lumMod val="60000"/>
                  <a:lumOff val="40000"/>
                </a:schemeClr>
              </a:solidFill>
            </a:endParaRPr>
          </a:p>
        </p:txBody>
      </p:sp>
      <p:sp>
        <p:nvSpPr>
          <p:cNvPr id="3" name="Espace réservé de la date 2"/>
          <p:cNvSpPr>
            <a:spLocks noGrp="1"/>
          </p:cNvSpPr>
          <p:nvPr>
            <p:ph type="dt" sz="half" idx="10"/>
          </p:nvPr>
        </p:nvSpPr>
        <p:spPr/>
        <p:txBody>
          <a:bodyPr/>
          <a:lstStyle/>
          <a:p>
            <a:r>
              <a:rPr lang="fr-FR" smtClean="0"/>
              <a:t>7-11 July 2014</a:t>
            </a:r>
            <a:endParaRPr lang="fr-FR" dirty="0"/>
          </a:p>
        </p:txBody>
      </p:sp>
      <p:sp>
        <p:nvSpPr>
          <p:cNvPr id="44" name="Espace réservé du pied de page 43"/>
          <p:cNvSpPr>
            <a:spLocks noGrp="1"/>
          </p:cNvSpPr>
          <p:nvPr>
            <p:ph type="ftr" sz="quarter" idx="11"/>
          </p:nvPr>
        </p:nvSpPr>
        <p:spPr/>
        <p:txBody>
          <a:bodyPr/>
          <a:lstStyle/>
          <a:p>
            <a:r>
              <a:rPr lang="en-US" smtClean="0"/>
              <a:t>3nd ctools and gammalib coding sprint (Jürgen Knödlseder)</a:t>
            </a:r>
            <a:endParaRPr lang="fr-FR" dirty="0"/>
          </a:p>
        </p:txBody>
      </p:sp>
      <p:sp>
        <p:nvSpPr>
          <p:cNvPr id="45" name="Espace réservé du numéro de diapositive 44"/>
          <p:cNvSpPr>
            <a:spLocks noGrp="1"/>
          </p:cNvSpPr>
          <p:nvPr>
            <p:ph type="sldNum" sz="quarter" idx="12"/>
          </p:nvPr>
        </p:nvSpPr>
        <p:spPr/>
        <p:txBody>
          <a:bodyPr/>
          <a:lstStyle/>
          <a:p>
            <a:fld id="{72EB9ABC-63D6-4D4A-90E7-A30DACECB975}" type="slidenum">
              <a:rPr lang="fr-FR" smtClean="0"/>
              <a:t>9</a:t>
            </a:fld>
            <a:endParaRPr lang="fr-FR" dirty="0"/>
          </a:p>
        </p:txBody>
      </p:sp>
      <p:sp>
        <p:nvSpPr>
          <p:cNvPr id="14" name="ZoneTexte 13"/>
          <p:cNvSpPr txBox="1"/>
          <p:nvPr/>
        </p:nvSpPr>
        <p:spPr>
          <a:xfrm>
            <a:off x="3327400" y="1414440"/>
            <a:ext cx="2408457" cy="369332"/>
          </a:xfrm>
          <a:prstGeom prst="rect">
            <a:avLst/>
          </a:prstGeom>
          <a:noFill/>
        </p:spPr>
        <p:txBody>
          <a:bodyPr wrap="none" rtlCol="0">
            <a:spAutoFit/>
          </a:bodyPr>
          <a:lstStyle/>
          <a:p>
            <a:r>
              <a:rPr lang="fr-FR" dirty="0" smtClean="0"/>
              <a:t>CTA </a:t>
            </a:r>
            <a:r>
              <a:rPr lang="fr-FR" dirty="0" err="1" smtClean="0"/>
              <a:t>event</a:t>
            </a:r>
            <a:r>
              <a:rPr lang="fr-FR" dirty="0" smtClean="0"/>
              <a:t> </a:t>
            </a:r>
            <a:r>
              <a:rPr lang="fr-FR" dirty="0" err="1" smtClean="0"/>
              <a:t>list</a:t>
            </a:r>
            <a:r>
              <a:rPr lang="fr-FR" dirty="0" smtClean="0"/>
              <a:t> simulator</a:t>
            </a:r>
            <a:endParaRPr lang="en-GB" dirty="0"/>
          </a:p>
        </p:txBody>
      </p:sp>
      <p:sp>
        <p:nvSpPr>
          <p:cNvPr id="9" name="Rectangle 8"/>
          <p:cNvSpPr/>
          <p:nvPr/>
        </p:nvSpPr>
        <p:spPr>
          <a:xfrm>
            <a:off x="393700" y="1903928"/>
            <a:ext cx="8483600" cy="3046988"/>
          </a:xfrm>
          <a:prstGeom prst="rect">
            <a:avLst/>
          </a:prstGeom>
          <a:ln>
            <a:solidFill>
              <a:srgbClr val="000000"/>
            </a:solidFill>
          </a:ln>
          <a:effectLst>
            <a:outerShdw blurRad="50800" dist="38100" dir="2700000" algn="tl" rotWithShape="0">
              <a:prstClr val="black">
                <a:alpha val="40000"/>
              </a:prstClr>
            </a:outerShdw>
          </a:effectLst>
        </p:spPr>
        <p:txBody>
          <a:bodyPr wrap="square">
            <a:spAutoFit/>
          </a:bodyPr>
          <a:lstStyle/>
          <a:p>
            <a:r>
              <a:rPr lang="it-IT" sz="1600" dirty="0" smtClean="0">
                <a:latin typeface="Courier"/>
                <a:cs typeface="Courier"/>
              </a:rPr>
              <a:t>$ </a:t>
            </a:r>
            <a:r>
              <a:rPr lang="it-IT" sz="1600" dirty="0" err="1">
                <a:latin typeface="Courier"/>
                <a:cs typeface="Courier"/>
              </a:rPr>
              <a:t>ctobssim</a:t>
            </a:r>
            <a:endParaRPr lang="it-IT" sz="1600" dirty="0">
              <a:latin typeface="Courier"/>
              <a:cs typeface="Courier"/>
            </a:endParaRPr>
          </a:p>
          <a:p>
            <a:r>
              <a:rPr lang="nb-NO" sz="1600" dirty="0">
                <a:latin typeface="Courier"/>
                <a:cs typeface="Courier"/>
              </a:rPr>
              <a:t>Model [$CTOOLS/</a:t>
            </a:r>
            <a:r>
              <a:rPr lang="nb-NO" sz="1600" dirty="0" err="1">
                <a:latin typeface="Courier"/>
                <a:cs typeface="Courier"/>
              </a:rPr>
              <a:t>share</a:t>
            </a:r>
            <a:r>
              <a:rPr lang="nb-NO" sz="1600" dirty="0">
                <a:latin typeface="Courier"/>
                <a:cs typeface="Courier"/>
              </a:rPr>
              <a:t>/</a:t>
            </a:r>
            <a:r>
              <a:rPr lang="nb-NO" sz="1600" dirty="0" err="1">
                <a:latin typeface="Courier"/>
                <a:cs typeface="Courier"/>
              </a:rPr>
              <a:t>models</a:t>
            </a:r>
            <a:r>
              <a:rPr lang="nb-NO" sz="1600" dirty="0">
                <a:latin typeface="Courier"/>
                <a:cs typeface="Courier"/>
              </a:rPr>
              <a:t>/</a:t>
            </a:r>
            <a:r>
              <a:rPr lang="nb-NO" sz="1600" dirty="0" err="1">
                <a:latin typeface="Courier"/>
                <a:cs typeface="Courier"/>
              </a:rPr>
              <a:t>crab.xml</a:t>
            </a:r>
            <a:r>
              <a:rPr lang="nb-NO" sz="1600" dirty="0">
                <a:latin typeface="Courier"/>
                <a:cs typeface="Courier"/>
              </a:rPr>
              <a:t>]</a:t>
            </a:r>
          </a:p>
          <a:p>
            <a:r>
              <a:rPr lang="fr-FR" sz="1600" dirty="0">
                <a:latin typeface="Courier"/>
                <a:cs typeface="Courier"/>
              </a:rPr>
              <a:t>Calibration </a:t>
            </a:r>
            <a:r>
              <a:rPr lang="fr-FR" sz="1600" dirty="0" err="1">
                <a:latin typeface="Courier"/>
                <a:cs typeface="Courier"/>
              </a:rPr>
              <a:t>database</a:t>
            </a:r>
            <a:r>
              <a:rPr lang="fr-FR" sz="1600" dirty="0">
                <a:latin typeface="Courier"/>
                <a:cs typeface="Courier"/>
              </a:rPr>
              <a:t> </a:t>
            </a:r>
            <a:r>
              <a:rPr lang="fr-FR" sz="1600" dirty="0" smtClean="0">
                <a:latin typeface="Courier"/>
                <a:cs typeface="Courier"/>
              </a:rPr>
              <a:t>[</a:t>
            </a:r>
            <a:r>
              <a:rPr lang="fr-FR" sz="1600" dirty="0" err="1" smtClean="0">
                <a:latin typeface="Courier"/>
                <a:cs typeface="Courier"/>
              </a:rPr>
              <a:t>aar</a:t>
            </a:r>
            <a:r>
              <a:rPr lang="fr-FR" sz="1600" dirty="0" smtClean="0">
                <a:latin typeface="Courier"/>
                <a:cs typeface="Courier"/>
              </a:rPr>
              <a:t>]</a:t>
            </a:r>
            <a:endParaRPr lang="fr-FR" sz="1600" dirty="0">
              <a:latin typeface="Courier"/>
              <a:cs typeface="Courier"/>
            </a:endParaRPr>
          </a:p>
          <a:p>
            <a:r>
              <a:rPr lang="en-US" sz="1600" dirty="0">
                <a:latin typeface="Courier"/>
                <a:cs typeface="Courier"/>
              </a:rPr>
              <a:t>Instrument response function </a:t>
            </a:r>
            <a:r>
              <a:rPr lang="en-US" sz="1600" dirty="0" smtClean="0">
                <a:latin typeface="Courier"/>
                <a:cs typeface="Courier"/>
              </a:rPr>
              <a:t>[DESY20140105_50h]</a:t>
            </a:r>
            <a:endParaRPr lang="en-US" sz="1600" dirty="0">
              <a:latin typeface="Courier"/>
              <a:cs typeface="Courier"/>
            </a:endParaRPr>
          </a:p>
          <a:p>
            <a:r>
              <a:rPr lang="en-US" sz="1600" dirty="0">
                <a:latin typeface="Courier"/>
                <a:cs typeface="Courier"/>
              </a:rPr>
              <a:t>RA of pointing (degrees) (0-360) [83.63]</a:t>
            </a:r>
          </a:p>
          <a:p>
            <a:r>
              <a:rPr lang="en-US" sz="1600" dirty="0">
                <a:latin typeface="Courier"/>
                <a:cs typeface="Courier"/>
              </a:rPr>
              <a:t>Dec of pointing (degrees) (-90-90) [22.01]</a:t>
            </a:r>
          </a:p>
          <a:p>
            <a:r>
              <a:rPr lang="en-US" sz="1600" dirty="0">
                <a:latin typeface="Courier"/>
                <a:cs typeface="Courier"/>
              </a:rPr>
              <a:t>Radius of FOV (degrees) (0-180) [5.0]</a:t>
            </a:r>
          </a:p>
          <a:p>
            <a:r>
              <a:rPr lang="en-US" sz="1600" dirty="0">
                <a:latin typeface="Courier"/>
                <a:cs typeface="Courier"/>
              </a:rPr>
              <a:t>Start time (MET in s) (0) [0.0]</a:t>
            </a:r>
          </a:p>
          <a:p>
            <a:r>
              <a:rPr lang="en-US" sz="1600" dirty="0">
                <a:latin typeface="Courier"/>
                <a:cs typeface="Courier"/>
              </a:rPr>
              <a:t>End time (MET in s) (0) [1800.0]</a:t>
            </a:r>
          </a:p>
          <a:p>
            <a:r>
              <a:rPr lang="hu-HU" sz="1600" dirty="0">
                <a:latin typeface="Courier"/>
                <a:cs typeface="Courier"/>
              </a:rPr>
              <a:t>Lower energy limit (TeV) (0) [0.1]</a:t>
            </a:r>
          </a:p>
          <a:p>
            <a:r>
              <a:rPr lang="hu-HU" sz="1600" dirty="0">
                <a:latin typeface="Courier"/>
                <a:cs typeface="Courier"/>
              </a:rPr>
              <a:t>Upper energy limit (TeV) (0) [100.0]</a:t>
            </a:r>
          </a:p>
          <a:p>
            <a:r>
              <a:rPr lang="en-US" sz="1600" dirty="0">
                <a:latin typeface="Courier"/>
                <a:cs typeface="Courier"/>
              </a:rPr>
              <a:t>Output event data file or observation definition file [</a:t>
            </a:r>
            <a:r>
              <a:rPr lang="en-US" sz="1600" dirty="0" err="1">
                <a:latin typeface="Courier"/>
                <a:cs typeface="Courier"/>
              </a:rPr>
              <a:t>events.fits</a:t>
            </a:r>
            <a:r>
              <a:rPr lang="en-US" sz="1600" dirty="0">
                <a:latin typeface="Courier"/>
                <a:cs typeface="Courier"/>
              </a:rPr>
              <a:t>]</a:t>
            </a:r>
            <a:endParaRPr lang="en-GB" sz="1600" dirty="0">
              <a:latin typeface="Courier"/>
              <a:cs typeface="Courier"/>
            </a:endParaRPr>
          </a:p>
        </p:txBody>
      </p:sp>
    </p:spTree>
    <p:extLst>
      <p:ext uri="{BB962C8B-B14F-4D97-AF65-F5344CB8AC3E}">
        <p14:creationId xmlns:p14="http://schemas.microsoft.com/office/powerpoint/2010/main" val="42561409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13003</TotalTime>
  <Words>4764</Words>
  <Application>Microsoft Macintosh PowerPoint</Application>
  <PresentationFormat>Présentation à l'écran (4:3)</PresentationFormat>
  <Paragraphs>692</Paragraphs>
  <Slides>56</Slides>
  <Notes>3</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Thème Office</vt:lpstr>
      <vt:lpstr>3nd Coding Sprint</vt:lpstr>
      <vt:lpstr>1. GammaLib and ctools concepts</vt:lpstr>
      <vt:lpstr>Concept</vt:lpstr>
      <vt:lpstr>Design considerations</vt:lpstr>
      <vt:lpstr>GammaLib overview</vt:lpstr>
      <vt:lpstr>It’s all C++ classes</vt:lpstr>
      <vt:lpstr>Abstract C++ classes for abstract interfaces</vt:lpstr>
      <vt:lpstr>A ctool is an executable and a class</vt:lpstr>
      <vt:lpstr>Running a ctool executable</vt:lpstr>
      <vt:lpstr>Wrapping C++ in Python: SWIG</vt:lpstr>
      <vt:lpstr>Using GammaLib in Python</vt:lpstr>
      <vt:lpstr>A cscript is a Python script looking like a ctool</vt:lpstr>
      <vt:lpstr>The overall picture</vt:lpstr>
      <vt:lpstr>What should I do if …</vt:lpstr>
      <vt:lpstr>2. Coding for GammaLib and ctools</vt:lpstr>
      <vt:lpstr>Communities</vt:lpstr>
      <vt:lpstr>Our Forge</vt:lpstr>
      <vt:lpstr>Repository organization</vt:lpstr>
      <vt:lpstr>Some frequently asked questions</vt:lpstr>
      <vt:lpstr>Documentation</vt:lpstr>
      <vt:lpstr>Code organisation</vt:lpstr>
      <vt:lpstr>Configuring GammaLib</vt:lpstr>
      <vt:lpstr>Building, checking, installing</vt:lpstr>
      <vt:lpstr>Why coding conventions?</vt:lpstr>
      <vt:lpstr>General coding rules</vt:lpstr>
      <vt:lpstr>C++ classes (.hpp file) - definition</vt:lpstr>
      <vt:lpstr>C++ classes (.cpp file) - implementation</vt:lpstr>
      <vt:lpstr>Python classes (.i file) - extension</vt:lpstr>
      <vt:lpstr>More reading</vt:lpstr>
      <vt:lpstr>Unit testing</vt:lpstr>
      <vt:lpstr>Test driven development</vt:lpstr>
      <vt:lpstr>How to write a new C++ unit test? As C++ class!</vt:lpstr>
      <vt:lpstr>And in Python?</vt:lpstr>
      <vt:lpstr>3. Current status</vt:lpstr>
      <vt:lpstr>GammaLib world map</vt:lpstr>
      <vt:lpstr>GammaLib &amp; ctools statistics</vt:lpstr>
      <vt:lpstr>Current status</vt:lpstr>
      <vt:lpstr>Current IRF handling</vt:lpstr>
      <vt:lpstr>Performance tables (historic)</vt:lpstr>
      <vt:lpstr>ARF, RMF, PSF vectors (1DC)</vt:lpstr>
      <vt:lpstr>Response cubes (new proposed standard)</vt:lpstr>
      <vt:lpstr>Calibration database usage</vt:lpstr>
      <vt:lpstr>Calibration database usage</vt:lpstr>
      <vt:lpstr>Calibration database usage</vt:lpstr>
      <vt:lpstr>Calibration database summary</vt:lpstr>
      <vt:lpstr>Calibration file usage</vt:lpstr>
      <vt:lpstr>Typical ctools workflows</vt:lpstr>
      <vt:lpstr>ctobssim</vt:lpstr>
      <vt:lpstr>ctselect</vt:lpstr>
      <vt:lpstr>ctbin</vt:lpstr>
      <vt:lpstr>ctlike</vt:lpstr>
      <vt:lpstr>ctmodel</vt:lpstr>
      <vt:lpstr>ctskymap</vt:lpstr>
      <vt:lpstr>4. Goals of this sprint</vt:lpstr>
      <vt:lpstr>Goals of this sprint</vt:lpstr>
      <vt:lpstr>Agenda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Jürgen Knödlseder</dc:creator>
  <cp:lastModifiedBy>Jürgen Knödlseder</cp:lastModifiedBy>
  <cp:revision>380</cp:revision>
  <cp:lastPrinted>2014-07-07T09:39:24Z</cp:lastPrinted>
  <dcterms:created xsi:type="dcterms:W3CDTF">2013-03-07T19:49:22Z</dcterms:created>
  <dcterms:modified xsi:type="dcterms:W3CDTF">2014-07-07T09:39:28Z</dcterms:modified>
</cp:coreProperties>
</file>